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6"/>
  </p:notesMasterIdLst>
  <p:handoutMasterIdLst>
    <p:handoutMasterId r:id="rId37"/>
  </p:handoutMasterIdLst>
  <p:sldIdLst>
    <p:sldId id="332" r:id="rId2"/>
    <p:sldId id="317" r:id="rId3"/>
    <p:sldId id="568" r:id="rId4"/>
    <p:sldId id="569" r:id="rId5"/>
    <p:sldId id="570" r:id="rId6"/>
    <p:sldId id="525" r:id="rId7"/>
    <p:sldId id="574" r:id="rId8"/>
    <p:sldId id="550" r:id="rId9"/>
    <p:sldId id="533" r:id="rId10"/>
    <p:sldId id="557" r:id="rId11"/>
    <p:sldId id="527" r:id="rId12"/>
    <p:sldId id="553" r:id="rId13"/>
    <p:sldId id="555" r:id="rId14"/>
    <p:sldId id="554" r:id="rId15"/>
    <p:sldId id="537" r:id="rId16"/>
    <p:sldId id="558" r:id="rId17"/>
    <p:sldId id="565" r:id="rId18"/>
    <p:sldId id="559" r:id="rId19"/>
    <p:sldId id="566" r:id="rId20"/>
    <p:sldId id="530" r:id="rId21"/>
    <p:sldId id="541" r:id="rId22"/>
    <p:sldId id="551" r:id="rId23"/>
    <p:sldId id="546" r:id="rId24"/>
    <p:sldId id="540" r:id="rId25"/>
    <p:sldId id="564" r:id="rId26"/>
    <p:sldId id="567" r:id="rId27"/>
    <p:sldId id="552" r:id="rId28"/>
    <p:sldId id="571" r:id="rId29"/>
    <p:sldId id="572" r:id="rId30"/>
    <p:sldId id="573" r:id="rId31"/>
    <p:sldId id="561" r:id="rId32"/>
    <p:sldId id="562" r:id="rId33"/>
    <p:sldId id="350" r:id="rId34"/>
    <p:sldId id="365" r:id="rId35"/>
  </p:sldIdLst>
  <p:sldSz cx="9144000" cy="6858000" type="screen4x3"/>
  <p:notesSz cx="9939338" cy="6807200"/>
  <p:embeddedFontLst>
    <p:embeddedFont>
      <p:font typeface="나눔고딕 ExtraBold" panose="020B0600000101010101" charset="-127"/>
      <p:bold r:id="rId38"/>
    </p:embeddedFont>
    <p:embeddedFont>
      <p:font typeface="Cambria Math" panose="02040503050406030204" pitchFamily="18" charset="0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1B0873A-0AEB-4BF7-B8E2-1EC4AD231641}">
          <p14:sldIdLst>
            <p14:sldId id="332"/>
            <p14:sldId id="317"/>
            <p14:sldId id="568"/>
            <p14:sldId id="569"/>
            <p14:sldId id="570"/>
            <p14:sldId id="525"/>
            <p14:sldId id="574"/>
            <p14:sldId id="550"/>
            <p14:sldId id="533"/>
            <p14:sldId id="557"/>
            <p14:sldId id="527"/>
            <p14:sldId id="553"/>
            <p14:sldId id="555"/>
            <p14:sldId id="554"/>
            <p14:sldId id="537"/>
            <p14:sldId id="558"/>
            <p14:sldId id="565"/>
            <p14:sldId id="559"/>
            <p14:sldId id="566"/>
            <p14:sldId id="530"/>
            <p14:sldId id="541"/>
            <p14:sldId id="551"/>
            <p14:sldId id="546"/>
            <p14:sldId id="540"/>
            <p14:sldId id="564"/>
            <p14:sldId id="567"/>
            <p14:sldId id="552"/>
            <p14:sldId id="571"/>
            <p14:sldId id="572"/>
            <p14:sldId id="573"/>
            <p14:sldId id="561"/>
            <p14:sldId id="562"/>
            <p14:sldId id="350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  <p15:guide id="4" pos="547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n" initials="J" lastIdx="6" clrIdx="0">
    <p:extLst>
      <p:ext uri="{19B8F6BF-5375-455C-9EA6-DF929625EA0E}">
        <p15:presenceInfo xmlns:p15="http://schemas.microsoft.com/office/powerpoint/2012/main" userId="J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9A9A9A"/>
    <a:srgbClr val="17375E"/>
    <a:srgbClr val="003399"/>
    <a:srgbClr val="0033CC"/>
    <a:srgbClr val="0D47FF"/>
    <a:srgbClr val="0033C4"/>
    <a:srgbClr val="009999"/>
    <a:srgbClr val="0036D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7" autoAdjust="0"/>
    <p:restoredTop sz="96357" autoAdjust="0"/>
  </p:normalViewPr>
  <p:slideViewPr>
    <p:cSldViewPr>
      <p:cViewPr varScale="1">
        <p:scale>
          <a:sx n="124" d="100"/>
          <a:sy n="124" d="100"/>
        </p:scale>
        <p:origin x="1795" y="106"/>
      </p:cViewPr>
      <p:guideLst>
        <p:guide orient="horz" pos="2160"/>
        <p:guide pos="2880"/>
        <p:guide pos="295"/>
        <p:guide pos="54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7344" cy="339991"/>
          </a:xfrm>
          <a:prstGeom prst="rect">
            <a:avLst/>
          </a:prstGeom>
        </p:spPr>
        <p:txBody>
          <a:bodyPr vert="horz" lIns="88525" tIns="44263" rIns="88525" bIns="4426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774" y="0"/>
            <a:ext cx="4307344" cy="339991"/>
          </a:xfrm>
          <a:prstGeom prst="rect">
            <a:avLst/>
          </a:prstGeom>
        </p:spPr>
        <p:txBody>
          <a:bodyPr vert="horz" lIns="88525" tIns="44263" rIns="88525" bIns="44263" rtlCol="0"/>
          <a:lstStyle>
            <a:lvl1pPr algn="r">
              <a:defRPr sz="1200"/>
            </a:lvl1pPr>
          </a:lstStyle>
          <a:p>
            <a:fld id="{8D8C3D8E-B537-48CC-8F52-943C95C9AF7D}" type="datetimeFigureOut">
              <a:rPr lang="ko-KR" altLang="en-US" smtClean="0"/>
              <a:pPr/>
              <a:t>2020-12-17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66154"/>
            <a:ext cx="4307344" cy="339991"/>
          </a:xfrm>
          <a:prstGeom prst="rect">
            <a:avLst/>
          </a:prstGeom>
        </p:spPr>
        <p:txBody>
          <a:bodyPr vert="horz" lIns="88525" tIns="44263" rIns="88525" bIns="4426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774" y="6466154"/>
            <a:ext cx="4307344" cy="339991"/>
          </a:xfrm>
          <a:prstGeom prst="rect">
            <a:avLst/>
          </a:prstGeom>
        </p:spPr>
        <p:txBody>
          <a:bodyPr vert="horz" lIns="88525" tIns="44263" rIns="88525" bIns="44263" rtlCol="0" anchor="b"/>
          <a:lstStyle>
            <a:lvl1pPr algn="r">
              <a:defRPr sz="1200"/>
            </a:lvl1pPr>
          </a:lstStyle>
          <a:p>
            <a:fld id="{F0A201E1-1709-4331-B80D-B3B89F54D9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70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7047" cy="340360"/>
          </a:xfrm>
          <a:prstGeom prst="rect">
            <a:avLst/>
          </a:prstGeom>
        </p:spPr>
        <p:txBody>
          <a:bodyPr vert="horz" lIns="92419" tIns="46210" rIns="92419" bIns="4621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3" y="2"/>
            <a:ext cx="4307047" cy="340360"/>
          </a:xfrm>
          <a:prstGeom prst="rect">
            <a:avLst/>
          </a:prstGeom>
        </p:spPr>
        <p:txBody>
          <a:bodyPr vert="horz" lIns="92419" tIns="46210" rIns="92419" bIns="46210" rtlCol="0"/>
          <a:lstStyle>
            <a:lvl1pPr algn="r">
              <a:defRPr sz="1300"/>
            </a:lvl1pPr>
          </a:lstStyle>
          <a:p>
            <a:fld id="{A662CA75-8E00-4799-9FA3-184133863A5D}" type="datetimeFigureOut">
              <a:rPr lang="ko-KR" altLang="en-US" smtClean="0"/>
              <a:pPr/>
              <a:t>2020-12-17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8663" y="511175"/>
            <a:ext cx="3402012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19" tIns="46210" rIns="92419" bIns="4621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6" y="3233422"/>
            <a:ext cx="7951470" cy="3063240"/>
          </a:xfrm>
          <a:prstGeom prst="rect">
            <a:avLst/>
          </a:prstGeom>
        </p:spPr>
        <p:txBody>
          <a:bodyPr vert="horz" lIns="92419" tIns="46210" rIns="92419" bIns="4621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65662"/>
            <a:ext cx="4307047" cy="340360"/>
          </a:xfrm>
          <a:prstGeom prst="rect">
            <a:avLst/>
          </a:prstGeom>
        </p:spPr>
        <p:txBody>
          <a:bodyPr vert="horz" lIns="92419" tIns="46210" rIns="92419" bIns="4621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3" y="6465662"/>
            <a:ext cx="4307047" cy="340360"/>
          </a:xfrm>
          <a:prstGeom prst="rect">
            <a:avLst/>
          </a:prstGeom>
        </p:spPr>
        <p:txBody>
          <a:bodyPr vert="horz" lIns="92419" tIns="46210" rIns="92419" bIns="46210" rtlCol="0" anchor="b"/>
          <a:lstStyle>
            <a:lvl1pPr algn="r">
              <a:defRPr sz="1300"/>
            </a:lvl1pPr>
          </a:lstStyle>
          <a:p>
            <a:fld id="{319C5C42-1261-4F9B-8894-8EFF6BD1D4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19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501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6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050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4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6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28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415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3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261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890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501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3809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25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45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71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317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145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2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042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827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556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290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494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1461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365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2908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29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6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32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8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382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05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17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 userDrawn="1"/>
        </p:nvSpPr>
        <p:spPr bwMode="auto">
          <a:xfrm>
            <a:off x="8702376" y="6555181"/>
            <a:ext cx="442276" cy="33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37" tIns="43619" rIns="87237" bIns="43619">
            <a:spAutoFit/>
          </a:bodyPr>
          <a:lstStyle/>
          <a:p>
            <a:pPr algn="r" latinLnBrk="0">
              <a:spcBef>
                <a:spcPct val="50000"/>
              </a:spcBef>
              <a:defRPr/>
            </a:pPr>
            <a:fld id="{0A035614-DC4D-431D-9664-8B6560530D26}" type="slidenum">
              <a:rPr lang="en-US" altLang="ko-KR" sz="1600" b="1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pPr algn="r" latinLnBrk="0">
                <a:spcBef>
                  <a:spcPct val="50000"/>
                </a:spcBef>
                <a:defRPr/>
              </a:pPr>
              <a:t>‹#›</a:t>
            </a:fld>
            <a:endParaRPr lang="en-US" altLang="ko-KR" sz="1600" b="1" dirty="0">
              <a:gradFill>
                <a:gsLst>
                  <a:gs pos="100000">
                    <a:prstClr val="black">
                      <a:lumMod val="65000"/>
                      <a:lumOff val="35000"/>
                    </a:prstClr>
                  </a:gs>
                  <a:gs pos="100000">
                    <a:prstClr val="white">
                      <a:lumMod val="95000"/>
                    </a:prst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11"/>
          <p:cNvGrpSpPr/>
          <p:nvPr userDrawn="1"/>
        </p:nvGrpSpPr>
        <p:grpSpPr>
          <a:xfrm>
            <a:off x="460858" y="194492"/>
            <a:ext cx="8267166" cy="668344"/>
            <a:chOff x="460858" y="194492"/>
            <a:chExt cx="8206930" cy="668344"/>
          </a:xfrm>
        </p:grpSpPr>
        <p:sp>
          <p:nvSpPr>
            <p:cNvPr id="5" name="직사각형 4"/>
            <p:cNvSpPr/>
            <p:nvPr userDrawn="1"/>
          </p:nvSpPr>
          <p:spPr>
            <a:xfrm rot="16200000">
              <a:off x="4518539" y="-3246358"/>
              <a:ext cx="55581" cy="8162808"/>
            </a:xfrm>
            <a:prstGeom prst="rect">
              <a:avLst/>
            </a:prstGeom>
            <a:gradFill>
              <a:gsLst>
                <a:gs pos="60000">
                  <a:srgbClr val="00B0F0"/>
                </a:gs>
                <a:gs pos="50000">
                  <a:srgbClr val="0070C0"/>
                </a:gs>
                <a:gs pos="47000">
                  <a:schemeClr val="tx2">
                    <a:lumMod val="75000"/>
                  </a:schemeClr>
                </a:gs>
                <a:gs pos="83000">
                  <a:srgbClr val="0070C0"/>
                </a:gs>
              </a:gsLst>
              <a:lin ang="54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사각형 5"/>
            <p:cNvSpPr/>
            <p:nvPr userDrawn="1"/>
          </p:nvSpPr>
          <p:spPr>
            <a:xfrm>
              <a:off x="477006" y="215362"/>
              <a:ext cx="8166226" cy="5996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96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 userDrawn="1"/>
          </p:nvSpPr>
          <p:spPr>
            <a:xfrm>
              <a:off x="460858" y="204825"/>
              <a:ext cx="8166876" cy="45719"/>
            </a:xfrm>
            <a:custGeom>
              <a:avLst/>
              <a:gdLst>
                <a:gd name="connsiteX0" fmla="*/ 0 w 8134502"/>
                <a:gd name="connsiteY0" fmla="*/ 0 h 0"/>
                <a:gd name="connsiteX1" fmla="*/ 8134502 w 813450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4502">
                  <a:moveTo>
                    <a:pt x="0" y="0"/>
                  </a:moveTo>
                  <a:lnTo>
                    <a:pt x="8134502" y="0"/>
                  </a:lnTo>
                </a:path>
              </a:pathLst>
            </a:custGeom>
            <a:noFill/>
            <a:ln w="3175" cap="rnd">
              <a:gradFill>
                <a:gsLst>
                  <a:gs pos="10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자유형 1"/>
            <p:cNvSpPr/>
            <p:nvPr userDrawn="1"/>
          </p:nvSpPr>
          <p:spPr>
            <a:xfrm>
              <a:off x="467829" y="204824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8"/>
            <p:cNvSpPr/>
            <p:nvPr userDrawn="1"/>
          </p:nvSpPr>
          <p:spPr>
            <a:xfrm>
              <a:off x="8622069" y="194492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98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black0.github.io/2020/03/29/normalization-standardization-regularization.html" TargetMode="External"/><Relationship Id="rId3" Type="http://schemas.openxmlformats.org/officeDocument/2006/relationships/image" Target="../media/image56.png"/><Relationship Id="rId7" Type="http://schemas.openxmlformats.org/officeDocument/2006/relationships/hyperlink" Target="https://amaarora.github.io/2020/08/30/gempool.html#gem-poolin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aperswithcode.com/sota/image-classification-on-imagenet" TargetMode="External"/><Relationship Id="rId11" Type="http://schemas.openxmlformats.org/officeDocument/2006/relationships/hyperlink" Target="https://appinventor.mit.edu/" TargetMode="External"/><Relationship Id="rId5" Type="http://schemas.openxmlformats.org/officeDocument/2006/relationships/hyperlink" Target="https://albumentations.readthedocs.io/en/latest/" TargetMode="External"/><Relationship Id="rId10" Type="http://schemas.openxmlformats.org/officeDocument/2006/relationships/hyperlink" Target="https://docs.google.com/presentation/d/1ZUimafgXCBSLsgbacd6-a-dqO7yLyzIl1ZJbiCBUUT4/edit#slide=id.g8b560ae0a6_0_49" TargetMode="External"/><Relationship Id="rId4" Type="http://schemas.openxmlformats.org/officeDocument/2006/relationships/hyperlink" Target="https://neptune.ai/" TargetMode="External"/><Relationship Id="rId9" Type="http://schemas.openxmlformats.org/officeDocument/2006/relationships/hyperlink" Target="http://www.aitimes.com/news/articleView.html?idxno=13275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hyperlink" Target="https://github.com/rgw117/Sejong-Landmark-Challeng-ME-termproject-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2.gif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0.jpe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/>
        </p:nvSpPr>
        <p:spPr>
          <a:xfrm flipV="1">
            <a:off x="594721" y="2015129"/>
            <a:ext cx="7954557" cy="45719"/>
          </a:xfrm>
          <a:custGeom>
            <a:avLst/>
            <a:gdLst>
              <a:gd name="connsiteX0" fmla="*/ 0 w 8334302"/>
              <a:gd name="connsiteY0" fmla="*/ 0 h 0"/>
              <a:gd name="connsiteX1" fmla="*/ 8334302 w 833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02">
                <a:moveTo>
                  <a:pt x="0" y="0"/>
                </a:moveTo>
                <a:lnTo>
                  <a:pt x="8334302" y="0"/>
                </a:lnTo>
              </a:path>
            </a:pathLst>
          </a:custGeom>
          <a:noFill/>
          <a:ln w="19050" cap="rnd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389256" y="2449020"/>
            <a:ext cx="43654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defRPr/>
            </a:pPr>
            <a:r>
              <a:rPr lang="ko-KR" altLang="en-US" sz="2400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세종 랜드마크 </a:t>
            </a:r>
            <a:r>
              <a:rPr lang="ko-KR" altLang="en-US" sz="2400" b="1" dirty="0" err="1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챌린지</a:t>
            </a:r>
            <a:endParaRPr lang="en-US" altLang="ko-KR" sz="2400" b="1" dirty="0">
              <a:solidFill>
                <a:srgbClr val="002060"/>
              </a:solidFill>
              <a:latin typeface="나눔고딕 ExtraBold" panose="020B0600000101010101" charset="-127"/>
              <a:ea typeface="나눔고딕 ExtraBold" panose="020B0600000101010101" charset="-127"/>
            </a:endParaRPr>
          </a:p>
          <a:p>
            <a:pPr algn="ctr" eaLnBrk="1" latinLnBrk="0" hangingPunct="1">
              <a:defRPr/>
            </a:pPr>
            <a:r>
              <a:rPr lang="en-US" altLang="ko-KR" sz="2400" b="1" dirty="0">
                <a:solidFill>
                  <a:srgbClr val="00206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(Sejong Landmark Challenge)</a:t>
            </a:r>
            <a:endParaRPr lang="ko-KR" altLang="en-US" sz="24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2746610" y="626431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en-US" altLang="ko-KR" sz="24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2020. 12. 17 </a:t>
            </a:r>
            <a:r>
              <a:rPr lang="ko-KR" altLang="en-US" sz="24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최종발표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11152" y="1184132"/>
            <a:ext cx="7721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3600" b="1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인공지능응용 기계공학 </a:t>
            </a:r>
            <a:r>
              <a:rPr lang="ko-KR" altLang="en-US" sz="3600" b="1" kern="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텀프로젝트</a:t>
            </a:r>
            <a:endParaRPr lang="ko-KR" altLang="en-US" sz="3600" b="1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5725D3-6CBF-49CF-91D7-FBE24B07A0B3}"/>
              </a:ext>
            </a:extLst>
          </p:cNvPr>
          <p:cNvGrpSpPr/>
          <p:nvPr/>
        </p:nvGrpSpPr>
        <p:grpSpPr>
          <a:xfrm>
            <a:off x="2951818" y="3744035"/>
            <a:ext cx="3240360" cy="1450789"/>
            <a:chOff x="1639894" y="4181378"/>
            <a:chExt cx="7504106" cy="1450789"/>
          </a:xfrm>
        </p:grpSpPr>
        <p:grpSp>
          <p:nvGrpSpPr>
            <p:cNvPr id="26" name="그룹 25"/>
            <p:cNvGrpSpPr/>
            <p:nvPr/>
          </p:nvGrpSpPr>
          <p:grpSpPr>
            <a:xfrm>
              <a:off x="1639894" y="4181378"/>
              <a:ext cx="7502137" cy="441606"/>
              <a:chOff x="1696058" y="4346185"/>
              <a:chExt cx="8562341" cy="44160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696058" y="4355791"/>
                <a:ext cx="1329147" cy="43200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 w="9525" cap="rnd">
                <a:noFill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Aft>
                    <a:spcPct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kumimoji="1" lang="en-US" altLang="ko-KR" sz="2000" b="1" dirty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나눔고딕 ExtraBold" pitchFamily="50" charset="-127"/>
                    <a:ea typeface="나눔고딕 ExtraBold" pitchFamily="50" charset="-127"/>
                  </a:rPr>
                  <a:t>4</a:t>
                </a:r>
                <a:r>
                  <a:rPr kumimoji="1" lang="ko-KR" altLang="en-US" sz="2000" b="1" dirty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나눔고딕 ExtraBold" pitchFamily="50" charset="-127"/>
                    <a:ea typeface="나눔고딕 ExtraBold" pitchFamily="50" charset="-127"/>
                  </a:rPr>
                  <a:t>조</a:t>
                </a:r>
              </a:p>
            </p:txBody>
          </p:sp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3830358" y="4346185"/>
                <a:ext cx="6428041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latinLnBrk="0" hangingPunct="1">
                  <a:defRPr/>
                </a:pPr>
                <a:r>
                  <a:rPr lang="en-US" altLang="ko-KR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14011541 </a:t>
                </a:r>
                <a:r>
                  <a:rPr lang="ko-KR" altLang="en-US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김 형준</a:t>
                </a:r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728FF8E-C626-40DA-B1B9-15B0073DA45F}"/>
                </a:ext>
              </a:extLst>
            </p:cNvPr>
            <p:cNvGrpSpPr/>
            <p:nvPr/>
          </p:nvGrpSpPr>
          <p:grpSpPr>
            <a:xfrm>
              <a:off x="3509923" y="4690056"/>
              <a:ext cx="5634077" cy="942111"/>
              <a:chOff x="3716905" y="4829902"/>
              <a:chExt cx="5634077" cy="942111"/>
            </a:xfrm>
          </p:grpSpPr>
          <p:sp>
            <p:nvSpPr>
              <p:cNvPr id="9" name="Text Box 5">
                <a:extLst>
                  <a:ext uri="{FF2B5EF4-FFF2-40B4-BE49-F238E27FC236}">
                    <a16:creationId xmlns:a16="http://schemas.microsoft.com/office/drawing/2014/main" id="{1C1DD689-8A73-4484-B9CA-742A7A4C22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8874" y="4829902"/>
                <a:ext cx="5632108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latinLnBrk="0" hangingPunct="1">
                  <a:defRPr/>
                </a:pPr>
                <a:r>
                  <a:rPr lang="en-US" altLang="ko-KR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16011504 </a:t>
                </a:r>
                <a:r>
                  <a:rPr lang="ko-KR" altLang="en-US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임 진욱</a:t>
                </a:r>
              </a:p>
            </p:txBody>
          </p:sp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CE1F85B0-A9EC-4B93-A1E9-D85D2D4E22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6905" y="5340013"/>
                <a:ext cx="5632108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latinLnBrk="0" hangingPunct="1">
                  <a:defRPr/>
                </a:pPr>
                <a:r>
                  <a:rPr lang="en-US" altLang="ko-KR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18011230 </a:t>
                </a:r>
                <a:r>
                  <a:rPr lang="ko-KR" altLang="en-US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배 대위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79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DBFBA8D-82F3-4CA2-805C-858FE5F2745F}"/>
              </a:ext>
            </a:extLst>
          </p:cNvPr>
          <p:cNvGrpSpPr/>
          <p:nvPr/>
        </p:nvGrpSpPr>
        <p:grpSpPr>
          <a:xfrm>
            <a:off x="1646675" y="1643396"/>
            <a:ext cx="8450075" cy="4248421"/>
            <a:chOff x="1466655" y="1043104"/>
            <a:chExt cx="8450075" cy="424842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52A808-3998-41F1-8E7C-E07DC3F2D792}"/>
                </a:ext>
              </a:extLst>
            </p:cNvPr>
            <p:cNvSpPr/>
            <p:nvPr/>
          </p:nvSpPr>
          <p:spPr>
            <a:xfrm>
              <a:off x="1595612" y="1458234"/>
              <a:ext cx="5879673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400" b="1" dirty="0" err="1"/>
                <a:t>torchvision_transform</a:t>
              </a:r>
              <a:r>
                <a:rPr lang="en-US" sz="1400" b="1" dirty="0"/>
                <a:t> = </a:t>
              </a:r>
              <a:r>
                <a:rPr lang="en-US" sz="1400" b="1" dirty="0" err="1"/>
                <a:t>transforms.Compose</a:t>
              </a:r>
              <a:r>
                <a:rPr lang="en-US" sz="1400" b="1" dirty="0"/>
                <a:t>([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transforms.Resize</a:t>
              </a:r>
              <a:r>
                <a:rPr lang="en-US" sz="1400" b="1" dirty="0"/>
                <a:t>((256, 256)), 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transforms.RandomCrop</a:t>
              </a:r>
              <a:r>
                <a:rPr lang="en-US" sz="1400" b="1" dirty="0"/>
                <a:t>(224),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transforms.RandomHorizontalFlip</a:t>
              </a:r>
              <a:r>
                <a:rPr lang="en-US" sz="1400" b="1" dirty="0"/>
                <a:t>(),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transforms.ToTensor</a:t>
              </a:r>
              <a:r>
                <a:rPr lang="en-US" sz="1400" b="1" dirty="0"/>
                <a:t>(),</a:t>
              </a:r>
            </a:p>
            <a:p>
              <a:r>
                <a:rPr lang="en-US" sz="1400" b="1" dirty="0"/>
                <a:t>])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CEEBFF-99AF-42D1-999E-167D90F20463}"/>
                </a:ext>
              </a:extLst>
            </p:cNvPr>
            <p:cNvSpPr/>
            <p:nvPr/>
          </p:nvSpPr>
          <p:spPr>
            <a:xfrm>
              <a:off x="1466655" y="3691087"/>
              <a:ext cx="8450075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400" b="1" dirty="0"/>
            </a:p>
            <a:p>
              <a:r>
                <a:rPr lang="en-US" sz="1400" b="1" dirty="0" err="1"/>
                <a:t>albumentations_transform</a:t>
              </a:r>
              <a:r>
                <a:rPr lang="en-US" sz="1400" b="1" dirty="0"/>
                <a:t> = </a:t>
              </a:r>
              <a:r>
                <a:rPr lang="en-US" sz="1400" b="1" dirty="0" err="1"/>
                <a:t>albumentations.Compose</a:t>
              </a:r>
              <a:r>
                <a:rPr lang="en-US" sz="1400" b="1" dirty="0"/>
                <a:t>([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albumentations.Resize</a:t>
              </a:r>
              <a:r>
                <a:rPr lang="en-US" sz="1400" b="1" dirty="0"/>
                <a:t>(256, 256), 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albumentations.RandomCrop</a:t>
              </a:r>
              <a:r>
                <a:rPr lang="en-US" sz="1400" b="1" dirty="0"/>
                <a:t>(224, 224),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albumentations.HorizontalFlip</a:t>
              </a:r>
              <a:r>
                <a:rPr lang="en-US" sz="1400" b="1" dirty="0"/>
                <a:t>(),</a:t>
              </a:r>
            </a:p>
            <a:p>
              <a:r>
                <a:rPr lang="en-US" sz="1400" b="1" dirty="0"/>
                <a:t>    </a:t>
              </a:r>
              <a:r>
                <a:rPr lang="en-US" sz="1400" b="1" dirty="0" err="1"/>
                <a:t>albumentations.pytorch.transforms.ToTensor</a:t>
              </a:r>
              <a:r>
                <a:rPr lang="en-US" sz="1400" b="1" dirty="0"/>
                <a:t>()</a:t>
              </a:r>
            </a:p>
            <a:p>
              <a:r>
                <a:rPr lang="en-US" sz="1400" b="1" dirty="0"/>
                <a:t>])</a:t>
              </a:r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A28AE9C8-18D7-4C07-9F3C-FDE4CF2A7DA2}"/>
                </a:ext>
              </a:extLst>
            </p:cNvPr>
            <p:cNvSpPr/>
            <p:nvPr/>
          </p:nvSpPr>
          <p:spPr>
            <a:xfrm>
              <a:off x="3980559" y="2824632"/>
              <a:ext cx="554889" cy="58119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B0F0"/>
            </a:solidFill>
            <a:ln w="9525" cap="rnd">
              <a:solidFill>
                <a:schemeClr val="bg1">
                  <a:lumMod val="50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847D803F-2B31-46DF-AAD3-26B226CD3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1860" y="1043104"/>
              <a:ext cx="3616289" cy="415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000" b="1" kern="0" dirty="0" err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Torchvision</a:t>
              </a:r>
              <a:r>
                <a:rPr lang="en-US" altLang="ko-KR" sz="20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0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코드</a:t>
              </a:r>
              <a:endParaRPr lang="en-US" altLang="ko-KR" sz="20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1185A580-4689-4450-AAAC-7DC1D236A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6845" y="3528113"/>
              <a:ext cx="4398669" cy="415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000" b="1" kern="0" dirty="0" err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Albumentations</a:t>
              </a:r>
              <a:r>
                <a:rPr lang="en-US" altLang="ko-KR" sz="20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0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코드</a:t>
              </a:r>
              <a:endParaRPr lang="en-US" altLang="ko-KR" sz="20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E38614-ED23-4355-857D-4074C736B892}"/>
              </a:ext>
            </a:extLst>
          </p:cNvPr>
          <p:cNvSpPr/>
          <p:nvPr/>
        </p:nvSpPr>
        <p:spPr>
          <a:xfrm>
            <a:off x="1241630" y="6107261"/>
            <a:ext cx="6660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→ </a:t>
            </a:r>
            <a:r>
              <a:rPr lang="en-US" altLang="ko-KR" b="1" dirty="0" err="1">
                <a:highlight>
                  <a:srgbClr val="FFFF00"/>
                </a:highlight>
              </a:rPr>
              <a:t>torchvision</a:t>
            </a:r>
            <a:r>
              <a:rPr lang="en-US" altLang="ko-KR" b="1" dirty="0">
                <a:highlight>
                  <a:srgbClr val="FFFF00"/>
                </a:highlight>
              </a:rPr>
              <a:t> </a:t>
            </a:r>
            <a:r>
              <a:rPr lang="ko-KR" altLang="en-US" b="1" dirty="0" err="1">
                <a:highlight>
                  <a:srgbClr val="FFFF00"/>
                </a:highlight>
              </a:rPr>
              <a:t>라이브러리랑</a:t>
            </a:r>
            <a:r>
              <a:rPr lang="ko-KR" altLang="en-US" b="1" dirty="0">
                <a:highlight>
                  <a:srgbClr val="FFFF00"/>
                </a:highlight>
              </a:rPr>
              <a:t> 호환성이 좋음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279A8B-A361-49F8-9658-AE7CED6CBA8E}"/>
              </a:ext>
            </a:extLst>
          </p:cNvPr>
          <p:cNvSpPr txBox="1"/>
          <p:nvPr/>
        </p:nvSpPr>
        <p:spPr>
          <a:xfrm>
            <a:off x="3243023" y="1092416"/>
            <a:ext cx="265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latinLnBrk="0" hangingPunct="1">
              <a:defRPr/>
            </a:pPr>
            <a:r>
              <a:rPr lang="en-US" altLang="ko-KR" sz="18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(2) Data Augmentation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9F27D-FA3C-4433-825E-5A94A9F624D5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6156F8-3102-42EB-AA75-0EF3E2A9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48" y="927201"/>
            <a:ext cx="7223304" cy="1970673"/>
          </a:xfrm>
          <a:prstGeom prst="rect">
            <a:avLst/>
          </a:prstGeom>
        </p:spPr>
      </p:pic>
      <p:sp>
        <p:nvSpPr>
          <p:cNvPr id="15" name="Text Box 5">
            <a:extLst>
              <a:ext uri="{FF2B5EF4-FFF2-40B4-BE49-F238E27FC236}">
                <a16:creationId xmlns:a16="http://schemas.microsoft.com/office/drawing/2014/main" id="{8B62971D-CF59-4460-8346-981279894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843" y="2697533"/>
            <a:ext cx="5220580" cy="524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구글랜드마크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챌린지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1</a:t>
            </a:r>
            <a:r>
              <a:rPr lang="ko-KR" altLang="en-US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등팀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논문 </a:t>
            </a:r>
            <a:r>
              <a:rPr lang="en-US" altLang="ko-KR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[2] 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원복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A44644AB-3652-4BCC-8B32-785C25A25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3419179"/>
            <a:ext cx="502894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2. Standardization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으로 데이터 표준화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95C7CF-97B2-42F1-A177-45E8EE4ADA48}"/>
              </a:ext>
            </a:extLst>
          </p:cNvPr>
          <p:cNvGrpSpPr/>
          <p:nvPr/>
        </p:nvGrpSpPr>
        <p:grpSpPr>
          <a:xfrm>
            <a:off x="1473576" y="3951886"/>
            <a:ext cx="6196847" cy="2962100"/>
            <a:chOff x="1473576" y="3951886"/>
            <a:chExt cx="6196847" cy="29621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4568591-69D4-4CF5-A7AD-53A8CEF2E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94" t="38619" r="14071" b="35994"/>
            <a:stretch/>
          </p:blipFill>
          <p:spPr>
            <a:xfrm>
              <a:off x="2276742" y="3951886"/>
              <a:ext cx="4590510" cy="893454"/>
            </a:xfrm>
            <a:prstGeom prst="rect">
              <a:avLst/>
            </a:prstGeom>
          </p:spPr>
        </p:pic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969728BD-ED6C-4F3F-A494-FE21D71DE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3576" y="4880657"/>
              <a:ext cx="6196847" cy="2033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algn="ctr" eaLnBrk="1" latinLnBrk="0" hangingPunct="1">
                <a:lnSpc>
                  <a:spcPct val="150000"/>
                </a:lnSpc>
                <a:defRPr/>
              </a:pP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Train + validation 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데이터 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CSV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파일로 가공 </a:t>
              </a:r>
              <a:endPara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  <a:p>
              <a:pPr lvl="0" algn="ctr" eaLnBrk="1" latinLnBrk="0" hangingPunct="1">
                <a:lnSpc>
                  <a:spcPct val="150000"/>
                </a:lnSpc>
                <a:defRPr/>
              </a:pPr>
              <a:r>
                <a:rPr lang="en-US" altLang="ko-KR" sz="1600" b="1" kern="0" dirty="0" err="1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numpy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사용 평균과 표준편차</a:t>
              </a:r>
              <a:endPara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  <a:p>
              <a:pPr lvl="0" algn="ctr" eaLnBrk="1" latinLnBrk="0" hangingPunct="1">
                <a:lnSpc>
                  <a:spcPct val="150000"/>
                </a:lnSpc>
                <a:defRPr/>
              </a:pPr>
              <a:r>
                <a:rPr lang="en-US" sz="1600" b="1" dirty="0"/>
                <a:t>→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평균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: [124.5, 125.58, 118.67]</a:t>
              </a:r>
            </a:p>
            <a:p>
              <a:pPr lvl="0" algn="ctr" eaLnBrk="1" latinLnBrk="0" hangingPunct="1">
                <a:lnSpc>
                  <a:spcPct val="150000"/>
                </a:lnSpc>
                <a:defRPr/>
              </a:pPr>
              <a:r>
                <a:rPr lang="en-US" sz="1600" b="1" dirty="0"/>
                <a:t>→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표준편차</a:t>
              </a:r>
              <a:r>
                <a:rPr lang="en-US" altLang="ko-KR" sz="16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: [70.97, 70.39, 78.2]</a:t>
              </a:r>
            </a:p>
            <a:p>
              <a:pPr lvl="0" algn="ctr" eaLnBrk="1" latinLnBrk="0" hangingPunct="1">
                <a:lnSpc>
                  <a:spcPct val="150000"/>
                </a:lnSpc>
                <a:defRPr/>
              </a:pPr>
              <a:endPara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F0C7F8-3B4A-4A59-9048-17217B74C86E}"/>
              </a:ext>
            </a:extLst>
          </p:cNvPr>
          <p:cNvSpPr/>
          <p:nvPr/>
        </p:nvSpPr>
        <p:spPr>
          <a:xfrm>
            <a:off x="1756550" y="1526187"/>
            <a:ext cx="832041" cy="509237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7C97CB-A2EE-4BA9-909D-9F22E654A35F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626816" y="2035424"/>
            <a:ext cx="1129734" cy="14666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A7AF77B-77BA-4DA0-AE3A-A42DDBC4B71B}"/>
              </a:ext>
            </a:extLst>
          </p:cNvPr>
          <p:cNvSpPr/>
          <p:nvPr/>
        </p:nvSpPr>
        <p:spPr>
          <a:xfrm>
            <a:off x="206626" y="3447520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70F18-B219-4749-B86B-6963F7CE95DC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5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8F824C-F263-424C-8380-B37D80057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97" y="1049874"/>
            <a:ext cx="7223304" cy="1970673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B2F7D293-CDBD-4F28-BF60-B5AC0EA61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91" y="3057016"/>
            <a:ext cx="582808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3. Timm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라이브러리 사용 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Backbone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교체실험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13A2A1-B19E-40F5-8E96-50D009D645CF}"/>
              </a:ext>
            </a:extLst>
          </p:cNvPr>
          <p:cNvSpPr/>
          <p:nvPr/>
        </p:nvSpPr>
        <p:spPr>
          <a:xfrm>
            <a:off x="2424591" y="1217557"/>
            <a:ext cx="1742364" cy="1581373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3F1AF7-F4FC-475A-B0B1-28679FAABC8B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663222" y="2760660"/>
            <a:ext cx="1761369" cy="4089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7C4C5D6-5647-4D07-BF61-F87DC38DFEA6}"/>
              </a:ext>
            </a:extLst>
          </p:cNvPr>
          <p:cNvSpPr/>
          <p:nvPr/>
        </p:nvSpPr>
        <p:spPr>
          <a:xfrm>
            <a:off x="243032" y="3115077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30" name="Text Box 5">
            <a:extLst>
              <a:ext uri="{FF2B5EF4-FFF2-40B4-BE49-F238E27FC236}">
                <a16:creationId xmlns:a16="http://schemas.microsoft.com/office/drawing/2014/main" id="{1337B4BE-4586-45A9-8C83-8B6B300EC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235" y="3981901"/>
            <a:ext cx="6315529" cy="200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참고사항</a:t>
            </a:r>
            <a:endParaRPr lang="en-US" altLang="ko-KR" b="1" kern="0" dirty="0"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① </a:t>
            </a:r>
            <a:r>
              <a:rPr lang="ko-KR" altLang="en-US" b="1" kern="0" dirty="0" err="1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구글랜드마크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1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등 팀 논문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[2]</a:t>
            </a:r>
          </a:p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② ImageNet 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기준 모델 순위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[5]</a:t>
            </a:r>
          </a:p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③ </a:t>
            </a:r>
            <a:r>
              <a:rPr lang="ko-KR" altLang="en-US" b="1" kern="0" dirty="0" err="1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코랩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작업환경 고려 실험모델 선정</a:t>
            </a:r>
            <a:endParaRPr lang="en-US" altLang="ko-KR" b="1" kern="0" dirty="0"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200000"/>
              </a:lnSpc>
              <a:defRPr/>
            </a:pPr>
            <a:r>
              <a:rPr 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→ 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[5]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참고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en-US" altLang="ko-KR" sz="1400" b="1" dirty="0" err="1">
                <a:solidFill>
                  <a:srgbClr val="00B0F0"/>
                </a:solidFill>
                <a:latin typeface="나눔고딕 ExtraBold" panose="020B0600000101010101" charset="-127"/>
                <a:ea typeface="나눔고딕 ExtraBold" panose="020B0600000101010101" charset="-127"/>
              </a:rPr>
              <a:t>ImagNet</a:t>
            </a:r>
            <a:r>
              <a:rPr lang="en-US" altLang="ko-KR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 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기준 상위에 </a:t>
            </a:r>
            <a:r>
              <a:rPr lang="ko-KR" altLang="en-US" sz="1400" b="1" dirty="0" err="1">
                <a:latin typeface="나눔고딕 ExtraBold" panose="020B0600000101010101" charset="-127"/>
                <a:ea typeface="나눔고딕 ExtraBold" panose="020B0600000101010101" charset="-127"/>
              </a:rPr>
              <a:t>랭크된</a:t>
            </a:r>
            <a:r>
              <a:rPr lang="ko-KR" altLang="en-US" sz="1400" b="1" dirty="0">
                <a:latin typeface="나눔고딕 ExtraBold" panose="020B0600000101010101" charset="-127"/>
                <a:ea typeface="나눔고딕 ExtraBold" panose="020B0600000101010101" charset="-127"/>
              </a:rPr>
              <a:t> 모델 중 너무 무겁지않은 모델들 사용</a:t>
            </a:r>
            <a:endParaRPr lang="en-US" altLang="ko-KR" sz="1400" b="1" kern="0" dirty="0"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C3031-B283-406B-882F-4ABF1726DB04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74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28F824C-F263-424C-8380-B37D80057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47" y="1036478"/>
            <a:ext cx="7223304" cy="1970673"/>
          </a:xfrm>
          <a:prstGeom prst="rect">
            <a:avLst/>
          </a:prstGeom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B2F7D293-CDBD-4F28-BF60-B5AC0EA61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91" y="3057016"/>
            <a:ext cx="582808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4. </a:t>
            </a:r>
            <a:r>
              <a:rPr lang="en-US" altLang="ko-KR" sz="22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GeM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Pooling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사용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13A2A1-B19E-40F5-8E96-50D009D645CF}"/>
              </a:ext>
            </a:extLst>
          </p:cNvPr>
          <p:cNvSpPr/>
          <p:nvPr/>
        </p:nvSpPr>
        <p:spPr>
          <a:xfrm>
            <a:off x="4217641" y="1178750"/>
            <a:ext cx="534379" cy="1581477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73F1AF7-F4FC-475A-B0B1-28679FAABC8B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663222" y="2760227"/>
            <a:ext cx="3554419" cy="4094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A7C4C5D6-5647-4D07-BF61-F87DC38DFEA6}"/>
              </a:ext>
            </a:extLst>
          </p:cNvPr>
          <p:cNvSpPr/>
          <p:nvPr/>
        </p:nvSpPr>
        <p:spPr>
          <a:xfrm>
            <a:off x="243032" y="3115077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E90712-8E22-41E7-A351-09211F1B28D4}"/>
              </a:ext>
            </a:extLst>
          </p:cNvPr>
          <p:cNvGrpSpPr/>
          <p:nvPr/>
        </p:nvGrpSpPr>
        <p:grpSpPr>
          <a:xfrm>
            <a:off x="2212010" y="3698203"/>
            <a:ext cx="5046112" cy="2806204"/>
            <a:chOff x="2031990" y="3633286"/>
            <a:chExt cx="5046112" cy="2806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5">
                  <a:extLst>
                    <a:ext uri="{FF2B5EF4-FFF2-40B4-BE49-F238E27FC236}">
                      <a16:creationId xmlns:a16="http://schemas.microsoft.com/office/drawing/2014/main" id="{1337B4BE-4586-45A9-8C83-8B6B300ECF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1990" y="4419059"/>
                  <a:ext cx="4719978" cy="20204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36000" tIns="36000" rIns="36000" bIns="36000" anchor="ctr" anchorCtr="0">
                  <a:no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lvl="0" algn="ctr" eaLnBrk="1" latinLnBrk="0" hangingPunct="1">
                    <a:lnSpc>
                      <a:spcPct val="150000"/>
                    </a:lnSpc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ker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1" i="1" ker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ko-KR" b="1" i="1" ker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ko-KR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 </a:t>
                  </a:r>
                  <a:r>
                    <a:rPr lang="en-US" sz="2000" b="1" dirty="0">
                      <a:latin typeface="나눔고딕 ExtraBold" panose="020B0600000101010101" charset="-127"/>
                      <a:ea typeface="나눔고딕 ExtraBold" panose="020B0600000101010101" charset="-127"/>
                    </a:rPr>
                    <a:t>→ </a:t>
                  </a:r>
                  <a:r>
                    <a:rPr lang="en-US" altLang="ko-KR" sz="2000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∞ : </a:t>
                  </a:r>
                  <a:r>
                    <a:rPr lang="en-US" altLang="ko-KR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Max pooling</a:t>
                  </a:r>
                </a:p>
                <a:p>
                  <a:pPr algn="ctr" eaLnBrk="1" latinLnBrk="0" hangingPunct="1">
                    <a:lnSpc>
                      <a:spcPct val="150000"/>
                    </a:lnSpc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kern="0" smtClea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1" i="1" kern="0" smtClea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ko-KR" b="1" i="1" kern="0" smtClean="0"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en-US" altLang="ko-KR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 = 1 : Average pooling</a:t>
                  </a:r>
                </a:p>
                <a:p>
                  <a:pPr algn="ctr" eaLnBrk="1" latinLnBrk="0" hangingPunct="1">
                    <a:lnSpc>
                      <a:spcPct val="150000"/>
                    </a:lnSpc>
                    <a:defRPr/>
                  </a:pPr>
                  <a:r>
                    <a:rPr lang="ko-KR" altLang="en-US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미분가능 </a:t>
                  </a:r>
                  <a:r>
                    <a:rPr lang="en-US" b="1" dirty="0">
                      <a:latin typeface="나눔고딕 ExtraBold" panose="020B0600000101010101" charset="-127"/>
                      <a:ea typeface="나눔고딕 ExtraBold" panose="020B0600000101010101" charset="-127"/>
                    </a:rPr>
                    <a:t>→</a:t>
                  </a:r>
                  <a:r>
                    <a:rPr lang="en-US" altLang="ko-KR" b="1" kern="0" dirty="0"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kern="0" smtClean="0">
                              <a:solidFill>
                                <a:srgbClr val="00B0F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ko-KR" b="1" i="1" kern="0" smtClean="0">
                              <a:solidFill>
                                <a:srgbClr val="00B0F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ko-KR" b="1" i="1" kern="0" smtClean="0">
                              <a:solidFill>
                                <a:srgbClr val="00B0F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나눔고딕 ExtraBold" panose="020B0600000101010101" charset="-127"/>
                              <a:cs typeface="Arial" panose="020B0604020202020204" pitchFamily="34" charset="0"/>
                            </a:rPr>
                            <m:t>𝑲</m:t>
                          </m:r>
                        </m:sub>
                      </m:sSub>
                    </m:oMath>
                  </a14:m>
                  <a:r>
                    <a:rPr lang="en-US" altLang="ko-KR" b="1" kern="0" dirty="0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 </a:t>
                  </a:r>
                  <a:r>
                    <a:rPr lang="ko-KR" altLang="en-US" b="1" kern="0" dirty="0">
                      <a:solidFill>
                        <a:srgbClr val="00B0F0"/>
                      </a:solidFill>
                      <a:highlight>
                        <a:srgbClr val="FFFF00"/>
                      </a:highlight>
                      <a:latin typeface="나눔고딕 ExtraBold" panose="020B0600000101010101" charset="-127"/>
                      <a:ea typeface="나눔고딕 ExtraBold" panose="020B0600000101010101" charset="-127"/>
                      <a:cs typeface="Arial" panose="020B0604020202020204" pitchFamily="34" charset="0"/>
                    </a:rPr>
                    <a:t>학습가능</a:t>
                  </a:r>
                  <a:endParaRPr lang="en-US" altLang="ko-KR" b="1" kern="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나눔고딕 ExtraBold" panose="020B0600000101010101" charset="-127"/>
                    <a:ea typeface="나눔고딕 ExtraBold" panose="020B0600000101010101" charset="-127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 Box 5">
                  <a:extLst>
                    <a:ext uri="{FF2B5EF4-FFF2-40B4-BE49-F238E27FC236}">
                      <a16:creationId xmlns:a16="http://schemas.microsoft.com/office/drawing/2014/main" id="{1337B4BE-4586-45A9-8C83-8B6B300EC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31990" y="4419059"/>
                  <a:ext cx="4719978" cy="20204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0B4CF6DA-94F4-449F-9A5C-4DAEFF1AA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983" y="3633286"/>
              <a:ext cx="5017119" cy="1025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C6D8577-C02B-437B-89C5-4EEF5D7B9E89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25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6156F8-3102-42EB-AA75-0EF3E2A9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1" y="1183162"/>
            <a:ext cx="7695855" cy="20995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3AA5E9-4201-4FD5-B8E9-A980D2480B21}"/>
              </a:ext>
            </a:extLst>
          </p:cNvPr>
          <p:cNvSpPr/>
          <p:nvPr/>
        </p:nvSpPr>
        <p:spPr>
          <a:xfrm>
            <a:off x="6844751" y="1377246"/>
            <a:ext cx="1575175" cy="1581477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35193C-C2BB-4FBC-B6A1-E3A70146DFE0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663222" y="2958723"/>
            <a:ext cx="6192773" cy="2109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367EDE3-AED9-4424-808C-FC2C1A640E9F}"/>
              </a:ext>
            </a:extLst>
          </p:cNvPr>
          <p:cNvSpPr/>
          <p:nvPr/>
        </p:nvSpPr>
        <p:spPr>
          <a:xfrm>
            <a:off x="243032" y="3115077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5445EA9-435E-4BA4-B369-9423727BC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091" y="3057016"/>
            <a:ext cx="582808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5. Arc margin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사용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AA1285-2989-4E07-AEEC-262487B461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8" t="28013" r="7049" b="33469"/>
          <a:stretch/>
        </p:blipFill>
        <p:spPr>
          <a:xfrm>
            <a:off x="478158" y="3535747"/>
            <a:ext cx="7941767" cy="1980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E03D8D73-3AD2-4BD4-ADE9-E6282B9F60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12009" y="4929545"/>
                <a:ext cx="4719978" cy="20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algn="ctr" eaLnBrk="1" latinLnBrk="0" hangingPunct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b="1" i="1" kern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[</m:t>
                    </m:r>
                    <m:r>
                      <a:rPr lang="en-US" altLang="ko-KR" b="1" i="1" kern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𝟗</m:t>
                    </m:r>
                    <m:r>
                      <a:rPr lang="en-US" altLang="ko-KR" b="1" i="1" kern="0" smtClean="0"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ko-KR" b="1" kern="0" dirty="0">
                    <a:solidFill>
                      <a:srgbClr val="00B0F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ko-KR" altLang="en-US" b="1" kern="0" dirty="0">
                    <a:latin typeface="+mn-ea"/>
                    <a:ea typeface="+mn-ea"/>
                    <a:cs typeface="Arial" panose="020B0604020202020204" pitchFamily="34" charset="0"/>
                  </a:rPr>
                  <a:t>논문 참고 </a:t>
                </a:r>
                <a:r>
                  <a:rPr lang="en-US" altLang="ko-KR" b="1" kern="0" dirty="0">
                    <a:solidFill>
                      <a:srgbClr val="00B0F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Arc margin </a:t>
                </a:r>
                <a:r>
                  <a:rPr lang="ko-KR" altLang="en-US" b="1" kern="0" dirty="0">
                    <a:latin typeface="+mn-ea"/>
                    <a:ea typeface="+mn-ea"/>
                    <a:cs typeface="Arial" panose="020B0604020202020204" pitchFamily="34" charset="0"/>
                  </a:rPr>
                  <a:t>부분적</a:t>
                </a:r>
                <a:r>
                  <a:rPr lang="ko-KR" altLang="en-US" b="1" kern="0" dirty="0">
                    <a:solidFill>
                      <a:srgbClr val="00B0F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lang="ko-KR" altLang="en-US" b="1" kern="0" dirty="0">
                    <a:latin typeface="+mn-ea"/>
                    <a:ea typeface="+mn-ea"/>
                    <a:cs typeface="Arial" panose="020B0604020202020204" pitchFamily="34" charset="0"/>
                  </a:rPr>
                  <a:t>구현</a:t>
                </a:r>
                <a:endParaRPr lang="en-US" altLang="ko-KR" b="1" kern="0" dirty="0">
                  <a:latin typeface="+mn-ea"/>
                  <a:ea typeface="+mn-ea"/>
                  <a:cs typeface="Arial" panose="020B0604020202020204" pitchFamily="34" charset="0"/>
                </a:endParaRPr>
              </a:p>
              <a:p>
                <a:pPr lvl="0" algn="ctr" eaLnBrk="1" latinLnBrk="0" hangingPunct="1">
                  <a:lnSpc>
                    <a:spcPct val="150000"/>
                  </a:lnSpc>
                  <a:defRPr/>
                </a:pPr>
                <a:r>
                  <a:rPr lang="en-US" altLang="ko-KR" b="1" kern="0" dirty="0">
                    <a:highlight>
                      <a:srgbClr val="FFFF00"/>
                    </a:highlight>
                    <a:latin typeface="+mn-ea"/>
                    <a:ea typeface="+mn-ea"/>
                    <a:cs typeface="Arial" panose="020B0604020202020204" pitchFamily="34" charset="0"/>
                  </a:rPr>
                  <a:t>State of the Art(SOTA) </a:t>
                </a:r>
                <a:r>
                  <a:rPr lang="ko-KR" altLang="en-US" b="1" kern="0" dirty="0">
                    <a:highlight>
                      <a:srgbClr val="FFFF00"/>
                    </a:highlight>
                    <a:latin typeface="+mn-ea"/>
                    <a:ea typeface="+mn-ea"/>
                    <a:cs typeface="Arial" panose="020B0604020202020204" pitchFamily="34" charset="0"/>
                  </a:rPr>
                  <a:t>논문들에 주로 등장</a:t>
                </a:r>
                <a:endParaRPr lang="en-US" altLang="ko-KR" b="1" kern="0" dirty="0">
                  <a:highlight>
                    <a:srgbClr val="FFFF00"/>
                  </a:highlight>
                  <a:latin typeface="+mn-ea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 Box 5">
                <a:extLst>
                  <a:ext uri="{FF2B5EF4-FFF2-40B4-BE49-F238E27FC236}">
                    <a16:creationId xmlns:a16="http://schemas.microsoft.com/office/drawing/2014/main" id="{E03D8D73-3AD2-4BD4-ADE9-E6282B9F6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2009" y="4929545"/>
                <a:ext cx="4719978" cy="2020431"/>
              </a:xfrm>
              <a:prstGeom prst="rect">
                <a:avLst/>
              </a:prstGeom>
              <a:blipFill>
                <a:blip r:embed="rId5"/>
                <a:stretch>
                  <a:fillRect l="-1421" r="-11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A128FAA-974D-45F7-A655-E9D4CE68FFAA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E622000-C076-4778-B2BC-F9CFB4FA32E3}"/>
              </a:ext>
            </a:extLst>
          </p:cNvPr>
          <p:cNvSpPr/>
          <p:nvPr/>
        </p:nvSpPr>
        <p:spPr>
          <a:xfrm>
            <a:off x="464519" y="2851859"/>
            <a:ext cx="329739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class </a:t>
            </a:r>
            <a:r>
              <a:rPr lang="en-US" sz="1400" b="1" dirty="0" err="1"/>
              <a:t>ArcMarginProduct</a:t>
            </a:r>
            <a:r>
              <a:rPr lang="en-US" sz="1400" b="1" dirty="0"/>
              <a:t>(</a:t>
            </a:r>
            <a:r>
              <a:rPr lang="en-US" sz="1400" b="1" dirty="0" err="1"/>
              <a:t>nn.Module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# Arc margin</a:t>
            </a:r>
          </a:p>
          <a:p>
            <a:endParaRPr lang="en-US" sz="1400" b="1" dirty="0"/>
          </a:p>
          <a:p>
            <a:r>
              <a:rPr lang="en-US" sz="1400" b="1" dirty="0"/>
              <a:t>class </a:t>
            </a:r>
            <a:r>
              <a:rPr lang="en-US" sz="1400" b="1" dirty="0" err="1"/>
              <a:t>GeM</a:t>
            </a:r>
            <a:r>
              <a:rPr lang="en-US" sz="1400" b="1" dirty="0"/>
              <a:t>(</a:t>
            </a:r>
            <a:r>
              <a:rPr lang="en-US" sz="1400" b="1" dirty="0" err="1"/>
              <a:t>nn.Module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# Trainable </a:t>
            </a:r>
            <a:r>
              <a:rPr lang="en-US" sz="1400" b="1" dirty="0" err="1"/>
              <a:t>GeM</a:t>
            </a:r>
            <a:r>
              <a:rPr lang="en-US" sz="1400" b="1" dirty="0"/>
              <a:t> Pooling </a:t>
            </a:r>
          </a:p>
          <a:p>
            <a:endParaRPr lang="en-US" sz="1400" b="1" dirty="0"/>
          </a:p>
          <a:p>
            <a:r>
              <a:rPr lang="en-US" sz="1400" b="1" dirty="0"/>
              <a:t>class Backbone(</a:t>
            </a:r>
            <a:r>
              <a:rPr lang="en-US" sz="1400" b="1" dirty="0" err="1"/>
              <a:t>nn.Module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# Backbone network </a:t>
            </a:r>
            <a:r>
              <a:rPr lang="ko-KR" altLang="en-US" sz="1400" b="1" dirty="0"/>
              <a:t>선언</a:t>
            </a:r>
            <a:endParaRPr lang="en-US" altLang="ko-KR" sz="1400" b="1" dirty="0"/>
          </a:p>
          <a:p>
            <a:endParaRPr lang="en-US" sz="1400" b="1" dirty="0"/>
          </a:p>
          <a:p>
            <a:r>
              <a:rPr lang="en-US" sz="1400" b="1" dirty="0"/>
              <a:t>class Net(</a:t>
            </a:r>
            <a:r>
              <a:rPr lang="en-US" sz="1400" b="1" dirty="0" err="1"/>
              <a:t>nn.Module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def __</a:t>
            </a:r>
            <a:r>
              <a:rPr lang="en-US" sz="1400" b="1" dirty="0" err="1"/>
              <a:t>init</a:t>
            </a:r>
            <a:r>
              <a:rPr lang="en-US" sz="1400" b="1" dirty="0"/>
              <a:t>__(self, …</a:t>
            </a:r>
            <a:r>
              <a:rPr lang="ko-KR" altLang="en-US" sz="1400" b="1" dirty="0"/>
              <a:t>중략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    # </a:t>
            </a:r>
            <a:r>
              <a:rPr lang="ko-KR" altLang="en-US" sz="1400" b="1" dirty="0"/>
              <a:t>위의 클래스들 불러오기</a:t>
            </a:r>
            <a:endParaRPr lang="en-US" altLang="ko-KR" sz="1400" b="1" dirty="0"/>
          </a:p>
          <a:p>
            <a:r>
              <a:rPr lang="en-US" sz="1400" b="1" dirty="0"/>
              <a:t>        </a:t>
            </a:r>
            <a:r>
              <a:rPr lang="en-US" altLang="ko-KR" sz="1400" b="1" dirty="0"/>
              <a:t># Neck</a:t>
            </a:r>
            <a:r>
              <a:rPr lang="ko-KR" altLang="en-US" sz="1400" b="1" dirty="0"/>
              <a:t>설계 </a:t>
            </a:r>
            <a:r>
              <a:rPr lang="en-US" altLang="ko-KR" sz="1400" b="1" dirty="0"/>
              <a:t>(sequential</a:t>
            </a:r>
            <a:r>
              <a:rPr lang="ko-KR" altLang="en-US" sz="1400" b="1" dirty="0"/>
              <a:t> 이용</a:t>
            </a:r>
            <a:r>
              <a:rPr lang="en-US" altLang="ko-KR" sz="1400" b="1" dirty="0"/>
              <a:t>)</a:t>
            </a:r>
            <a:endParaRPr lang="en-US" sz="1400" b="1" dirty="0"/>
          </a:p>
          <a:p>
            <a:r>
              <a:rPr lang="en-US" sz="1400" b="1" dirty="0"/>
              <a:t>    def forward(self, image, …</a:t>
            </a:r>
            <a:r>
              <a:rPr lang="ko-KR" altLang="en-US" sz="1400" b="1" dirty="0"/>
              <a:t>중략</a:t>
            </a:r>
            <a:r>
              <a:rPr lang="en-US" sz="1400" b="1" dirty="0"/>
              <a:t>):</a:t>
            </a:r>
          </a:p>
          <a:p>
            <a:r>
              <a:rPr lang="en-US" sz="1400" b="1" dirty="0"/>
              <a:t>        # </a:t>
            </a:r>
            <a:r>
              <a:rPr lang="ko-KR" altLang="en-US" sz="1400" b="1" dirty="0"/>
              <a:t>이미지 불러온 클래스들 통과</a:t>
            </a:r>
            <a:endParaRPr lang="en-US" sz="1400" b="1" dirty="0"/>
          </a:p>
          <a:p>
            <a:r>
              <a:rPr lang="en-US" sz="1400" b="1" dirty="0"/>
              <a:t>        return x # </a:t>
            </a:r>
            <a:r>
              <a:rPr lang="ko-KR" altLang="en-US" sz="1400" b="1" dirty="0"/>
              <a:t>통과한 결과 반환</a:t>
            </a:r>
            <a:endParaRPr lang="en-US" sz="1400" b="1" dirty="0"/>
          </a:p>
          <a:p>
            <a:endParaRPr lang="en-US" sz="14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E14F71-E15B-4F9D-9C7F-0FE734B92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68" y="875596"/>
            <a:ext cx="7065785" cy="192769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50E454-D967-4FE1-AEDE-3D17AF1371A9}"/>
              </a:ext>
            </a:extLst>
          </p:cNvPr>
          <p:cNvGrpSpPr/>
          <p:nvPr/>
        </p:nvGrpSpPr>
        <p:grpSpPr>
          <a:xfrm>
            <a:off x="486295" y="1133745"/>
            <a:ext cx="7506085" cy="2205245"/>
            <a:chOff x="486295" y="1133745"/>
            <a:chExt cx="7506085" cy="220524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4007566-CCB5-4DB3-93CB-7C342F83D8E3}"/>
                </a:ext>
              </a:extLst>
            </p:cNvPr>
            <p:cNvGrpSpPr/>
            <p:nvPr/>
          </p:nvGrpSpPr>
          <p:grpSpPr>
            <a:xfrm>
              <a:off x="3761910" y="1133745"/>
              <a:ext cx="4230470" cy="1948084"/>
              <a:chOff x="3761910" y="1133745"/>
              <a:chExt cx="4230470" cy="194808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35A9F61-E35A-4613-A40A-854F02AFBF56}"/>
                  </a:ext>
                </a:extLst>
              </p:cNvPr>
              <p:cNvSpPr/>
              <p:nvPr/>
            </p:nvSpPr>
            <p:spPr>
              <a:xfrm>
                <a:off x="6732240" y="1133745"/>
                <a:ext cx="1260140" cy="1170130"/>
              </a:xfrm>
              <a:prstGeom prst="rect">
                <a:avLst/>
              </a:prstGeom>
              <a:noFill/>
              <a:ln w="76200" cap="rnd">
                <a:solidFill>
                  <a:srgbClr val="FF0000"/>
                </a:solidFill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D4F196F2-12DD-4E3E-B4E7-E8AA4422508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761910" y="3053638"/>
                <a:ext cx="3626906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A678A419-B65B-483B-85B4-1FDCB20EF6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2589" y="2258870"/>
                <a:ext cx="3876" cy="822959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19DB0C5-1B2D-4E2A-A46D-51FB8F5F3CA8}"/>
                </a:ext>
              </a:extLst>
            </p:cNvPr>
            <p:cNvSpPr/>
            <p:nvPr/>
          </p:nvSpPr>
          <p:spPr>
            <a:xfrm>
              <a:off x="486295" y="2894481"/>
              <a:ext cx="3279388" cy="444509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B4C732C-FAEB-4653-850E-F981A1962413}"/>
              </a:ext>
            </a:extLst>
          </p:cNvPr>
          <p:cNvGrpSpPr/>
          <p:nvPr/>
        </p:nvGrpSpPr>
        <p:grpSpPr>
          <a:xfrm>
            <a:off x="510745" y="1133746"/>
            <a:ext cx="4241275" cy="2925324"/>
            <a:chOff x="510745" y="1133746"/>
            <a:chExt cx="4241275" cy="292532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41CFF1-4066-449D-AEA0-1821230FE8BC}"/>
                </a:ext>
              </a:extLst>
            </p:cNvPr>
            <p:cNvSpPr/>
            <p:nvPr/>
          </p:nvSpPr>
          <p:spPr>
            <a:xfrm>
              <a:off x="4369477" y="1133746"/>
              <a:ext cx="382543" cy="1350150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9704E85-A069-4B0A-A16D-0ACCE4C0B8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044" y="2438890"/>
              <a:ext cx="3876" cy="120489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965BE41-0A18-4F55-817A-3C897E6A5B0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03300" y="3642394"/>
              <a:ext cx="156251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D797515-2F21-4D40-B9EB-6188244A93DD}"/>
                </a:ext>
              </a:extLst>
            </p:cNvPr>
            <p:cNvSpPr/>
            <p:nvPr/>
          </p:nvSpPr>
          <p:spPr>
            <a:xfrm>
              <a:off x="510745" y="3492889"/>
              <a:ext cx="2486080" cy="566181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C6E8E49-0587-4643-A7B3-BA82839F2FF2}"/>
              </a:ext>
            </a:extLst>
          </p:cNvPr>
          <p:cNvGrpSpPr/>
          <p:nvPr/>
        </p:nvGrpSpPr>
        <p:grpSpPr>
          <a:xfrm>
            <a:off x="488876" y="1025393"/>
            <a:ext cx="3779693" cy="3652921"/>
            <a:chOff x="488876" y="1025393"/>
            <a:chExt cx="3779693" cy="365292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D0E5B7-05D9-40BA-8617-861370AC13A8}"/>
                </a:ext>
              </a:extLst>
            </p:cNvPr>
            <p:cNvSpPr/>
            <p:nvPr/>
          </p:nvSpPr>
          <p:spPr>
            <a:xfrm>
              <a:off x="2501770" y="1025393"/>
              <a:ext cx="1755195" cy="1628104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00F45AC-B3A3-4494-A847-01863733E62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297132" y="3447673"/>
              <a:ext cx="1930717" cy="1215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A970C95-0CFE-4A9F-BF96-D6336E5EDDE3}"/>
                </a:ext>
              </a:extLst>
            </p:cNvPr>
            <p:cNvSpPr/>
            <p:nvPr/>
          </p:nvSpPr>
          <p:spPr>
            <a:xfrm>
              <a:off x="488876" y="4183675"/>
              <a:ext cx="2529818" cy="494639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2B002FE9-4BBC-4C0A-98F1-A60CD977E90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97301" y="4410932"/>
              <a:ext cx="127120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0D819BD-BC0B-4769-897C-8F4244B25468}"/>
              </a:ext>
            </a:extLst>
          </p:cNvPr>
          <p:cNvGrpSpPr/>
          <p:nvPr/>
        </p:nvGrpSpPr>
        <p:grpSpPr>
          <a:xfrm>
            <a:off x="464519" y="875596"/>
            <a:ext cx="7977911" cy="5511598"/>
            <a:chOff x="464519" y="875596"/>
            <a:chExt cx="7977911" cy="551159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7CFB7BC-E5E1-460B-AF8A-8C2DBAF1B49E}"/>
                </a:ext>
              </a:extLst>
            </p:cNvPr>
            <p:cNvSpPr/>
            <p:nvPr/>
          </p:nvSpPr>
          <p:spPr>
            <a:xfrm>
              <a:off x="1026247" y="875596"/>
              <a:ext cx="7371178" cy="1976263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0343509-4853-45EE-B325-97AFD5D693D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7038674" y="4181652"/>
              <a:ext cx="2759470" cy="228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DB13EF5-70F3-4D02-B4B6-A5F07B769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1320" y="5544235"/>
              <a:ext cx="468111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DC85A-5F6E-4B7B-93C5-A5C8D071675C}"/>
                </a:ext>
              </a:extLst>
            </p:cNvPr>
            <p:cNvSpPr/>
            <p:nvPr/>
          </p:nvSpPr>
          <p:spPr>
            <a:xfrm>
              <a:off x="464519" y="4806703"/>
              <a:ext cx="3279388" cy="1580491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 Box 5">
            <a:extLst>
              <a:ext uri="{FF2B5EF4-FFF2-40B4-BE49-F238E27FC236}">
                <a16:creationId xmlns:a16="http://schemas.microsoft.com/office/drawing/2014/main" id="{6B02C9D3-D827-43B4-A7EC-B0DD2AB9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408" y="3567397"/>
            <a:ext cx="4540847" cy="220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총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4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개의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class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로 분할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</a:t>
            </a:r>
            <a:r>
              <a:rPr lang="ko-KR" altLang="en-US" b="1" kern="0" dirty="0"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객체지향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)</a:t>
            </a:r>
          </a:p>
          <a:p>
            <a:pPr lvl="0" algn="ctr" eaLnBrk="1" latinLnBrk="0" hangingPunct="1">
              <a:defRPr/>
            </a:pPr>
            <a:r>
              <a:rPr lang="en-US" altLang="ko-KR" sz="2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↓</a:t>
            </a:r>
          </a:p>
          <a:p>
            <a:pPr lvl="0" algn="ctr" eaLnBrk="1" latinLnBrk="0" hangingPunct="1">
              <a:defRPr/>
            </a:pP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Net class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에서 앞의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3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개의 </a:t>
            </a:r>
            <a:r>
              <a:rPr lang="en-US" altLang="ko-KR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class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를 불러옴</a:t>
            </a:r>
            <a:endParaRPr lang="en-US" altLang="ko-KR" b="1" kern="0" dirty="0"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defRPr/>
            </a:pPr>
            <a:r>
              <a:rPr lang="en-US" altLang="ko-KR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Feedforward </a:t>
            </a:r>
            <a:r>
              <a:rPr lang="ko-KR" altLang="en-US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연산</a:t>
            </a:r>
            <a:endParaRPr lang="en-US" altLang="ko-KR" b="1" kern="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BA58E3-60C9-402D-80AF-5EAA33DABBCB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04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 </a:t>
            </a:r>
            <a:r>
              <a:rPr lang="ko-KR" altLang="en-US" sz="30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F395D3-03CB-48D2-8A0E-29D5A2A9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2" y="1779919"/>
            <a:ext cx="7695855" cy="2099595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B359CB79-86EF-4749-B062-B895F3BD8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65" y="1016548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400" b="1" kern="0" dirty="0">
                <a:latin typeface="+mn-ea"/>
                <a:ea typeface="+mn-ea"/>
                <a:cs typeface="Arial" panose="020B0604020202020204" pitchFamily="34" charset="0"/>
              </a:rPr>
              <a:t>[5] </a:t>
            </a:r>
            <a:r>
              <a:rPr lang="ko-KR" altLang="en-US" sz="2400" b="1" kern="0" dirty="0">
                <a:latin typeface="+mn-ea"/>
                <a:ea typeface="+mn-ea"/>
                <a:cs typeface="Arial" panose="020B0604020202020204" pitchFamily="34" charset="0"/>
              </a:rPr>
              <a:t>모델 순위</a:t>
            </a:r>
            <a:r>
              <a:rPr lang="en-US" altLang="ko-KR" sz="2400" b="1" kern="0" dirty="0">
                <a:latin typeface="+mn-ea"/>
                <a:ea typeface="+mn-ea"/>
                <a:cs typeface="Arial" panose="020B0604020202020204" pitchFamily="34" charset="0"/>
              </a:rPr>
              <a:t>, [2] </a:t>
            </a:r>
            <a:r>
              <a:rPr lang="ko-KR" altLang="en-US" sz="2400" b="1" kern="0" dirty="0">
                <a:latin typeface="+mn-ea"/>
                <a:ea typeface="+mn-ea"/>
                <a:cs typeface="Arial" panose="020B0604020202020204" pitchFamily="34" charset="0"/>
              </a:rPr>
              <a:t>논문 기반 </a:t>
            </a:r>
            <a:r>
              <a:rPr lang="en-US" altLang="ko-KR" sz="2400" b="1" kern="0" dirty="0">
                <a:latin typeface="+mn-ea"/>
                <a:ea typeface="+mn-ea"/>
                <a:cs typeface="Arial" panose="020B0604020202020204" pitchFamily="34" charset="0"/>
              </a:rPr>
              <a:t>Backbone </a:t>
            </a:r>
            <a:r>
              <a:rPr lang="ko-KR" altLang="en-US" sz="2400" b="1" kern="0" dirty="0">
                <a:latin typeface="+mn-ea"/>
                <a:ea typeface="+mn-ea"/>
                <a:cs typeface="Arial" panose="020B0604020202020204" pitchFamily="34" charset="0"/>
              </a:rPr>
              <a:t>선정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2FBE61-7626-423D-B1C7-FDD1F9457BBF}"/>
              </a:ext>
            </a:extLst>
          </p:cNvPr>
          <p:cNvSpPr/>
          <p:nvPr/>
        </p:nvSpPr>
        <p:spPr>
          <a:xfrm>
            <a:off x="2231740" y="1903666"/>
            <a:ext cx="2025225" cy="1797251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6D608D0-A5D4-4A26-A245-0C1DA961FD05}"/>
              </a:ext>
            </a:extLst>
          </p:cNvPr>
          <p:cNvCxnSpPr>
            <a:cxnSpLocks/>
          </p:cNvCxnSpPr>
          <p:nvPr/>
        </p:nvCxnSpPr>
        <p:spPr>
          <a:xfrm>
            <a:off x="746575" y="3701238"/>
            <a:ext cx="150898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2BAA00-4482-4085-9986-D61B2641752C}"/>
              </a:ext>
            </a:extLst>
          </p:cNvPr>
          <p:cNvCxnSpPr>
            <a:cxnSpLocks/>
          </p:cNvCxnSpPr>
          <p:nvPr/>
        </p:nvCxnSpPr>
        <p:spPr>
          <a:xfrm>
            <a:off x="734219" y="5292368"/>
            <a:ext cx="11476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F304545-A415-4BA8-8191-436C4D659A92}"/>
              </a:ext>
            </a:extLst>
          </p:cNvPr>
          <p:cNvCxnSpPr>
            <a:cxnSpLocks/>
          </p:cNvCxnSpPr>
          <p:nvPr/>
        </p:nvCxnSpPr>
        <p:spPr>
          <a:xfrm flipH="1">
            <a:off x="759279" y="3683358"/>
            <a:ext cx="1" cy="15907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5">
            <a:extLst>
              <a:ext uri="{FF2B5EF4-FFF2-40B4-BE49-F238E27FC236}">
                <a16:creationId xmlns:a16="http://schemas.microsoft.com/office/drawing/2014/main" id="{838F6813-40F9-4F3E-9DB7-53260EC3F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0382" y="6195077"/>
            <a:ext cx="5225141" cy="4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en-US" altLang="ko-KR" sz="1400" b="1" kern="0" dirty="0">
                <a:latin typeface="+mn-ea"/>
                <a:ea typeface="+mn-ea"/>
                <a:cs typeface="Arial" panose="020B0604020202020204" pitchFamily="34" charset="0"/>
              </a:rPr>
              <a:t>ImageNet 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기준 모델 성능 순위</a:t>
            </a:r>
            <a:r>
              <a:rPr lang="en-US" altLang="ko-KR" sz="1400" b="1" kern="0" dirty="0">
                <a:latin typeface="+mn-ea"/>
                <a:ea typeface="+mn-ea"/>
                <a:cs typeface="Arial" panose="020B0604020202020204" pitchFamily="34" charset="0"/>
              </a:rPr>
              <a:t>[5]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77CC8-32D0-4002-AB9A-C08A5DC45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83"/>
          <a:stretch/>
        </p:blipFill>
        <p:spPr>
          <a:xfrm>
            <a:off x="1866700" y="4058111"/>
            <a:ext cx="5652507" cy="219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 </a:t>
            </a:r>
            <a:r>
              <a:rPr lang="ko-KR" altLang="en-US" sz="30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F395D3-03CB-48D2-8A0E-29D5A2A9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2" y="1779919"/>
            <a:ext cx="7695855" cy="2099595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B359CB79-86EF-4749-B062-B895F3BD8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65" y="1016548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Freezing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을 이용한 학습기법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2FBE61-7626-423D-B1C7-FDD1F9457BBF}"/>
              </a:ext>
            </a:extLst>
          </p:cNvPr>
          <p:cNvSpPr/>
          <p:nvPr/>
        </p:nvSpPr>
        <p:spPr>
          <a:xfrm>
            <a:off x="4283460" y="1690620"/>
            <a:ext cx="4248980" cy="2188894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6D608D0-A5D4-4A26-A245-0C1DA961FD05}"/>
              </a:ext>
            </a:extLst>
          </p:cNvPr>
          <p:cNvCxnSpPr>
            <a:cxnSpLocks/>
          </p:cNvCxnSpPr>
          <p:nvPr/>
        </p:nvCxnSpPr>
        <p:spPr>
          <a:xfrm>
            <a:off x="733484" y="3879514"/>
            <a:ext cx="355810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C2BAA00-4482-4085-9986-D61B2641752C}"/>
              </a:ext>
            </a:extLst>
          </p:cNvPr>
          <p:cNvCxnSpPr>
            <a:cxnSpLocks/>
          </p:cNvCxnSpPr>
          <p:nvPr/>
        </p:nvCxnSpPr>
        <p:spPr>
          <a:xfrm>
            <a:off x="724072" y="5296708"/>
            <a:ext cx="11476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F304545-A415-4BA8-8191-436C4D659A92}"/>
              </a:ext>
            </a:extLst>
          </p:cNvPr>
          <p:cNvCxnSpPr>
            <a:cxnSpLocks/>
          </p:cNvCxnSpPr>
          <p:nvPr/>
        </p:nvCxnSpPr>
        <p:spPr>
          <a:xfrm flipH="1">
            <a:off x="759279" y="3879050"/>
            <a:ext cx="1" cy="14176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5">
            <a:extLst>
              <a:ext uri="{FF2B5EF4-FFF2-40B4-BE49-F238E27FC236}">
                <a16:creationId xmlns:a16="http://schemas.microsoft.com/office/drawing/2014/main" id="{838F6813-40F9-4F3E-9DB7-53260EC3F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6725" y="4194085"/>
            <a:ext cx="5238821" cy="220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0" hangingPunct="1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Backbone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은 </a:t>
            </a:r>
            <a:r>
              <a:rPr lang="en-US" altLang="ko-KR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pre-trained weight 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사용</a:t>
            </a:r>
            <a:endParaRPr lang="en-US" altLang="ko-KR" sz="1400" b="1" kern="0" dirty="0">
              <a:latin typeface="+mn-ea"/>
              <a:ea typeface="+mn-ea"/>
              <a:cs typeface="Arial" panose="020B0604020202020204" pitchFamily="34" charset="0"/>
            </a:endParaRPr>
          </a:p>
          <a:p>
            <a:pPr algn="ctr" eaLnBrk="1" latinLnBrk="0" hangingPunct="1">
              <a:lnSpc>
                <a:spcPct val="150000"/>
              </a:lnSpc>
              <a:defRPr/>
            </a:pPr>
            <a:r>
              <a:rPr lang="en-US" altLang="ko-KR" sz="2000" kern="0" dirty="0">
                <a:latin typeface="+mn-ea"/>
                <a:ea typeface="+mn-ea"/>
                <a:cs typeface="Arial" panose="020B0604020202020204" pitchFamily="34" charset="0"/>
              </a:rPr>
              <a:t>↓</a:t>
            </a:r>
            <a:endParaRPr lang="en-US" altLang="ko-KR" sz="1400" b="1" kern="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빨간박스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 부분만 학습 나머진 </a:t>
            </a:r>
            <a:r>
              <a:rPr lang="en-US" altLang="ko-KR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Freezing</a:t>
            </a: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en-US" altLang="ko-KR" sz="2000" kern="0" dirty="0">
                <a:latin typeface="+mn-ea"/>
                <a:ea typeface="+mn-ea"/>
                <a:cs typeface="Arial" panose="020B0604020202020204" pitchFamily="34" charset="0"/>
              </a:rPr>
              <a:t>↓</a:t>
            </a: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ko-KR" altLang="en-US" sz="1400" b="1" kern="0" dirty="0" err="1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코랩</a:t>
            </a:r>
            <a:r>
              <a:rPr lang="ko-KR" altLang="en-US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 환경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에서 큰 모델을 </a:t>
            </a:r>
            <a:r>
              <a:rPr lang="ko-KR" altLang="en-US" sz="14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빠르게 학습</a:t>
            </a:r>
            <a:r>
              <a:rPr lang="ko-KR" altLang="en-US" sz="1400" b="1" kern="0" dirty="0">
                <a:latin typeface="+mn-ea"/>
                <a:ea typeface="+mn-ea"/>
                <a:cs typeface="Arial" panose="020B0604020202020204" pitchFamily="34" charset="0"/>
              </a:rPr>
              <a:t>시킬 수 있음</a:t>
            </a:r>
            <a:endParaRPr lang="en-US" altLang="ko-KR" sz="1400" b="1" kern="0" dirty="0"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 학</a:t>
            </a:r>
            <a:r>
              <a:rPr lang="ko-KR" altLang="en-US" sz="30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F5D1B3-D3A7-4B8D-8A73-403B3D46738D}"/>
              </a:ext>
            </a:extLst>
          </p:cNvPr>
          <p:cNvGrpSpPr/>
          <p:nvPr/>
        </p:nvGrpSpPr>
        <p:grpSpPr>
          <a:xfrm>
            <a:off x="386535" y="1770783"/>
            <a:ext cx="7875875" cy="2975559"/>
            <a:chOff x="341530" y="1790838"/>
            <a:chExt cx="8809762" cy="211551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31566FB-7784-4B5E-B8EB-FA23FAC8F396}"/>
                </a:ext>
              </a:extLst>
            </p:cNvPr>
            <p:cNvSpPr/>
            <p:nvPr/>
          </p:nvSpPr>
          <p:spPr>
            <a:xfrm>
              <a:off x="341530" y="1790838"/>
              <a:ext cx="7604231" cy="1057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1. </a:t>
              </a:r>
              <a:r>
                <a:rPr lang="ko-KR" altLang="en-US" sz="1400" b="1" dirty="0"/>
                <a:t>모델의 파라미터들 확인</a:t>
              </a:r>
              <a:endParaRPr lang="en-US" sz="1200" b="1" dirty="0"/>
            </a:p>
            <a:p>
              <a:pPr>
                <a:lnSpc>
                  <a:spcPct val="150000"/>
                </a:lnSpc>
              </a:pPr>
              <a:r>
                <a:rPr lang="en-US" sz="1200" b="1" dirty="0" err="1"/>
                <a:t>names_pram</a:t>
              </a:r>
              <a:r>
                <a:rPr lang="en-US" sz="1200" b="1" dirty="0"/>
                <a:t>=[] </a:t>
              </a:r>
              <a:r>
                <a:rPr lang="en-US" altLang="ko-KR" sz="1200" b="1" dirty="0">
                  <a:solidFill>
                    <a:srgbClr val="00B0F0"/>
                  </a:solidFill>
                </a:rPr>
                <a:t>(</a:t>
              </a:r>
              <a:r>
                <a:rPr lang="ko-KR" altLang="en-US" sz="1200" b="1" dirty="0">
                  <a:solidFill>
                    <a:srgbClr val="00B0F0"/>
                  </a:solidFill>
                </a:rPr>
                <a:t>파라미터들의 이름을 저장할 리스트</a:t>
              </a:r>
              <a:r>
                <a:rPr lang="en-US" altLang="ko-KR" sz="1200" b="1" dirty="0">
                  <a:solidFill>
                    <a:srgbClr val="00B0F0"/>
                  </a:solidFill>
                </a:rPr>
                <a:t>)</a:t>
              </a:r>
              <a:endParaRPr lang="en-US" sz="1200" b="1" dirty="0">
                <a:solidFill>
                  <a:srgbClr val="00B0F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for </a:t>
              </a:r>
              <a:r>
                <a:rPr lang="en-US" sz="1200" b="1" dirty="0" err="1"/>
                <a:t>name_pram</a:t>
              </a:r>
              <a:r>
                <a:rPr lang="en-US" sz="1200" b="1" dirty="0"/>
                <a:t>, _ in </a:t>
              </a:r>
              <a:r>
                <a:rPr lang="en-US" sz="1200" b="1" dirty="0" err="1"/>
                <a:t>model.named_parameters</a:t>
              </a:r>
              <a:r>
                <a:rPr lang="en-US" sz="1200" b="1" dirty="0"/>
                <a:t>():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    </a:t>
              </a:r>
              <a:r>
                <a:rPr lang="en-US" sz="1200" b="1" dirty="0" err="1"/>
                <a:t>names_pram.append</a:t>
              </a:r>
              <a:r>
                <a:rPr lang="en-US" sz="1200" b="1" dirty="0"/>
                <a:t>(</a:t>
              </a:r>
              <a:r>
                <a:rPr lang="en-US" sz="1200" b="1" dirty="0" err="1"/>
                <a:t>name_pram</a:t>
              </a:r>
              <a:r>
                <a:rPr lang="en-US" sz="1200" b="1" dirty="0"/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 err="1"/>
                <a:t>pprint</a:t>
              </a:r>
              <a:r>
                <a:rPr lang="en-US" sz="1200" b="1" dirty="0"/>
                <a:t>(</a:t>
              </a:r>
              <a:r>
                <a:rPr lang="en-US" sz="1200" b="1" dirty="0" err="1"/>
                <a:t>names_pram</a:t>
              </a:r>
              <a:r>
                <a:rPr lang="en-US" sz="1200" b="1" dirty="0"/>
                <a:t>)</a:t>
              </a:r>
              <a:endParaRPr lang="en-US" sz="1600" b="1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7C1976A-3302-4164-9C1F-3E00767E9709}"/>
                </a:ext>
              </a:extLst>
            </p:cNvPr>
            <p:cNvSpPr/>
            <p:nvPr/>
          </p:nvSpPr>
          <p:spPr>
            <a:xfrm>
              <a:off x="341530" y="2848595"/>
              <a:ext cx="8809762" cy="1057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2.</a:t>
              </a:r>
              <a:r>
                <a:rPr lang="en-US" sz="1400" b="1" dirty="0"/>
                <a:t> </a:t>
              </a:r>
              <a:r>
                <a:rPr lang="en-US" sz="1400" b="1" dirty="0" err="1">
                  <a:solidFill>
                    <a:srgbClr val="00B0F0"/>
                  </a:solidFill>
                </a:rPr>
                <a:t>names_pram</a:t>
              </a:r>
              <a:r>
                <a:rPr lang="ko-KR" altLang="en-US" sz="1400" b="1" dirty="0"/>
                <a:t>에 저장된 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파라미터 중</a:t>
              </a:r>
              <a:r>
                <a:rPr lang="ko-KR" altLang="en-US" sz="1400" b="1" dirty="0"/>
                <a:t> 맨 뒤에서 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9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개만 빼고 </a:t>
              </a:r>
              <a:r>
                <a:rPr lang="ko-KR" altLang="en-US" sz="1400" b="1" dirty="0"/>
                <a:t>나머진</a:t>
              </a:r>
              <a:r>
                <a:rPr lang="ko-KR" altLang="en-US" sz="1400" b="1" dirty="0">
                  <a:solidFill>
                    <a:srgbClr val="00B0F0"/>
                  </a:solidFill>
                </a:rPr>
                <a:t> </a:t>
              </a:r>
              <a:r>
                <a:rPr lang="en-US" altLang="ko-KR" sz="1400" b="1" dirty="0">
                  <a:solidFill>
                    <a:srgbClr val="00B0F0"/>
                  </a:solidFill>
                </a:rPr>
                <a:t>F</a:t>
              </a:r>
              <a:r>
                <a:rPr lang="en-US" sz="1400" b="1" dirty="0">
                  <a:solidFill>
                    <a:srgbClr val="00B0F0"/>
                  </a:solidFill>
                </a:rPr>
                <a:t>reeze</a:t>
              </a:r>
              <a:endParaRPr lang="en-US" sz="1100" b="1" dirty="0"/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for </a:t>
              </a:r>
              <a:r>
                <a:rPr lang="en-US" sz="1200" b="1" dirty="0" err="1"/>
                <a:t>name_pram</a:t>
              </a:r>
              <a:r>
                <a:rPr lang="en-US" sz="1200" b="1" dirty="0"/>
                <a:t>, param in </a:t>
              </a:r>
              <a:r>
                <a:rPr lang="en-US" sz="1200" b="1" dirty="0" err="1"/>
                <a:t>model.named_parameters</a:t>
              </a:r>
              <a:r>
                <a:rPr lang="en-US" sz="1200" b="1" dirty="0"/>
                <a:t>():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    </a:t>
              </a:r>
              <a:r>
                <a:rPr lang="en-US" sz="1200" b="1" dirty="0" err="1"/>
                <a:t>param.requires_grad</a:t>
              </a:r>
              <a:r>
                <a:rPr lang="en-US" sz="1200" b="1" dirty="0"/>
                <a:t> = False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    if </a:t>
              </a:r>
              <a:r>
                <a:rPr lang="en-US" sz="1200" b="1" dirty="0" err="1"/>
                <a:t>name_pram</a:t>
              </a:r>
              <a:r>
                <a:rPr lang="en-US" sz="1200" b="1" dirty="0"/>
                <a:t> in </a:t>
              </a:r>
              <a:r>
                <a:rPr lang="en-US" sz="1200" b="1" dirty="0" err="1"/>
                <a:t>names_pram</a:t>
              </a:r>
              <a:r>
                <a:rPr lang="en-US" sz="1200" b="1" dirty="0">
                  <a:solidFill>
                    <a:srgbClr val="00B0F0"/>
                  </a:solidFill>
                </a:rPr>
                <a:t>[-9:]</a:t>
              </a:r>
              <a:r>
                <a:rPr lang="en-US" sz="1200" b="1" dirty="0"/>
                <a:t>:</a:t>
              </a:r>
            </a:p>
            <a:p>
              <a:pPr>
                <a:lnSpc>
                  <a:spcPct val="150000"/>
                </a:lnSpc>
              </a:pPr>
              <a:r>
                <a:rPr lang="en-US" sz="1200" b="1" dirty="0"/>
                <a:t>        </a:t>
              </a:r>
              <a:r>
                <a:rPr lang="en-US" sz="1200" b="1" dirty="0" err="1"/>
                <a:t>param.requires_grad</a:t>
              </a:r>
              <a:r>
                <a:rPr lang="en-US" sz="1200" b="1" dirty="0"/>
                <a:t> = True</a:t>
              </a:r>
            </a:p>
          </p:txBody>
        </p:sp>
      </p:grpSp>
      <p:sp>
        <p:nvSpPr>
          <p:cNvPr id="8" name="Text Box 5">
            <a:extLst>
              <a:ext uri="{FF2B5EF4-FFF2-40B4-BE49-F238E27FC236}">
                <a16:creationId xmlns:a16="http://schemas.microsoft.com/office/drawing/2014/main" id="{6C86F439-0B9A-4BFF-A918-193286DA3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65" y="1016548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Freezing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을 이용한 학습기법 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코드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510A49-3A02-45B5-90CD-F3D60F15DBFA}"/>
              </a:ext>
            </a:extLst>
          </p:cNvPr>
          <p:cNvGrpSpPr/>
          <p:nvPr/>
        </p:nvGrpSpPr>
        <p:grpSpPr>
          <a:xfrm>
            <a:off x="2884312" y="4869160"/>
            <a:ext cx="6417205" cy="1451103"/>
            <a:chOff x="2884312" y="4869160"/>
            <a:chExt cx="6417205" cy="145110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58EB8C-DCB9-4A59-9357-150E5C0AC5E1}"/>
                </a:ext>
              </a:extLst>
            </p:cNvPr>
            <p:cNvSpPr txBox="1"/>
            <p:nvPr/>
          </p:nvSpPr>
          <p:spPr>
            <a:xfrm>
              <a:off x="2884312" y="4869160"/>
              <a:ext cx="2880320" cy="1451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 '</a:t>
              </a:r>
              <a:r>
                <a:rPr lang="en-US" altLang="ko-KR" sz="1400" b="1" dirty="0" err="1"/>
                <a:t>global_pool.p</a:t>
              </a:r>
              <a:r>
                <a:rPr lang="en-US" altLang="ko-KR" sz="1400" b="1" dirty="0"/>
                <a:t>',</a:t>
              </a:r>
            </a:p>
            <a:p>
              <a:r>
                <a:rPr lang="en-US" altLang="ko-KR" sz="1400" b="1" dirty="0"/>
                <a:t> 'neck.0.weight',</a:t>
              </a:r>
            </a:p>
            <a:p>
              <a:r>
                <a:rPr lang="en-US" altLang="ko-KR" sz="1400" b="1" dirty="0"/>
                <a:t> 'neck.0.bias',</a:t>
              </a:r>
            </a:p>
            <a:p>
              <a:r>
                <a:rPr lang="en-US" altLang="ko-KR" sz="1400" b="1" dirty="0"/>
                <a:t> 'neck.1.weight',</a:t>
              </a:r>
            </a:p>
            <a:p>
              <a:r>
                <a:rPr lang="en-US" altLang="ko-KR" sz="1400" b="1" dirty="0"/>
                <a:t> 'neck.1.bias',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400" b="1" dirty="0">
                  <a:solidFill>
                    <a:srgbClr val="00B0F0"/>
                  </a:solidFill>
                  <a:highlight>
                    <a:srgbClr val="FFFF00"/>
                  </a:highlight>
                </a:rPr>
                <a:t>해당 </a:t>
              </a:r>
              <a:r>
                <a:rPr lang="ko-KR" altLang="en-US" sz="1400" b="1" dirty="0" err="1">
                  <a:solidFill>
                    <a:srgbClr val="00B0F0"/>
                  </a:solidFill>
                  <a:highlight>
                    <a:srgbClr val="FFFF00"/>
                  </a:highlight>
                </a:rPr>
                <a:t>파라미터제외</a:t>
              </a:r>
              <a:r>
                <a:rPr lang="ko-KR" altLang="en-US" sz="1400" b="1" dirty="0">
                  <a:solidFill>
                    <a:srgbClr val="00B0F0"/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ko-KR" sz="1400" b="1" dirty="0">
                  <a:solidFill>
                    <a:srgbClr val="00B0F0"/>
                  </a:solidFill>
                  <a:highlight>
                    <a:srgbClr val="FFFF00"/>
                  </a:highlight>
                </a:rPr>
                <a:t>Freeze</a:t>
              </a:r>
              <a:endParaRPr lang="ko-KR" altLang="en-US" sz="1400" b="1" dirty="0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E9385B-04E7-49E5-93EE-92AEE927C3FA}"/>
                </a:ext>
              </a:extLst>
            </p:cNvPr>
            <p:cNvSpPr txBox="1"/>
            <p:nvPr/>
          </p:nvSpPr>
          <p:spPr>
            <a:xfrm>
              <a:off x="4729517" y="4959170"/>
              <a:ext cx="457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/>
                <a:t>'neck.2.weight',</a:t>
              </a:r>
            </a:p>
            <a:p>
              <a:r>
                <a:rPr lang="en-US" altLang="ko-KR" sz="1400" b="1" dirty="0"/>
                <a:t> 'neck.3.weight',</a:t>
              </a:r>
            </a:p>
            <a:p>
              <a:r>
                <a:rPr lang="en-US" altLang="ko-KR" sz="1400" b="1" dirty="0"/>
                <a:t> 'neck.3.bias',</a:t>
              </a:r>
            </a:p>
            <a:p>
              <a:r>
                <a:rPr lang="en-US" altLang="ko-KR" sz="1400" b="1" dirty="0"/>
                <a:t> '</a:t>
              </a:r>
              <a:r>
                <a:rPr lang="en-US" altLang="ko-KR" sz="1400" b="1" dirty="0" err="1"/>
                <a:t>head.weight</a:t>
              </a:r>
              <a:r>
                <a:rPr lang="en-US" altLang="ko-KR" sz="1400" b="1" dirty="0"/>
                <a:t>’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D0A0611F-05AA-42B7-AAF0-8882BFF2F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r="21722"/>
          <a:stretch/>
        </p:blipFill>
        <p:spPr>
          <a:xfrm>
            <a:off x="5764632" y="1133745"/>
            <a:ext cx="3127848" cy="18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8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 학</a:t>
            </a:r>
            <a:r>
              <a:rPr lang="ko-KR" altLang="en-US" sz="3000" b="1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습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6C86F439-0B9A-4BFF-A918-193286DA3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65" y="1016548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앙상블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EFB3579-62E2-458D-8AC8-8AD79200C25B}"/>
              </a:ext>
            </a:extLst>
          </p:cNvPr>
          <p:cNvGrpSpPr/>
          <p:nvPr/>
        </p:nvGrpSpPr>
        <p:grpSpPr>
          <a:xfrm>
            <a:off x="341530" y="1729846"/>
            <a:ext cx="8748740" cy="2613386"/>
            <a:chOff x="566555" y="1898830"/>
            <a:chExt cx="8748740" cy="261338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89E50FB9-16D1-4311-81A0-FE954E048AC3}"/>
                </a:ext>
              </a:extLst>
            </p:cNvPr>
            <p:cNvGrpSpPr/>
            <p:nvPr/>
          </p:nvGrpSpPr>
          <p:grpSpPr>
            <a:xfrm>
              <a:off x="566555" y="1898830"/>
              <a:ext cx="7020781" cy="2613386"/>
              <a:chOff x="161510" y="1987292"/>
              <a:chExt cx="7515835" cy="2883416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6651845-62A6-4BE1-B27D-33A31F68599B}"/>
                  </a:ext>
                </a:extLst>
              </p:cNvPr>
              <p:cNvGrpSpPr/>
              <p:nvPr/>
            </p:nvGrpSpPr>
            <p:grpSpPr>
              <a:xfrm>
                <a:off x="161510" y="1987292"/>
                <a:ext cx="6342318" cy="2883416"/>
                <a:chOff x="161510" y="1987292"/>
                <a:chExt cx="6342318" cy="288341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227757B-B16B-4A71-BDAF-C1CE7DB21B01}"/>
                    </a:ext>
                  </a:extLst>
                </p:cNvPr>
                <p:cNvGrpSpPr/>
                <p:nvPr/>
              </p:nvGrpSpPr>
              <p:grpSpPr>
                <a:xfrm>
                  <a:off x="161510" y="1987292"/>
                  <a:ext cx="5247075" cy="2883416"/>
                  <a:chOff x="656565" y="1898830"/>
                  <a:chExt cx="5247075" cy="2883416"/>
                </a:xfrm>
              </p:grpSpPr>
              <p:pic>
                <p:nvPicPr>
                  <p:cNvPr id="5" name="그림 4">
                    <a:extLst>
                      <a:ext uri="{FF2B5EF4-FFF2-40B4-BE49-F238E27FC236}">
                        <a16:creationId xmlns:a16="http://schemas.microsoft.com/office/drawing/2014/main" id="{3773B826-9151-4B3C-B904-FE8D2A0430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56565" y="1898830"/>
                    <a:ext cx="5247075" cy="2883416"/>
                  </a:xfrm>
                  <a:prstGeom prst="rect">
                    <a:avLst/>
                  </a:prstGeom>
                </p:spPr>
              </p:pic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0D654736-CE0C-49F5-991B-FAB4AD0A6987}"/>
                      </a:ext>
                    </a:extLst>
                  </p:cNvPr>
                  <p:cNvSpPr txBox="1"/>
                  <p:nvPr/>
                </p:nvSpPr>
                <p:spPr>
                  <a:xfrm>
                    <a:off x="1871700" y="2483895"/>
                    <a:ext cx="1743340" cy="2546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b="1" dirty="0"/>
                      <a:t>resnet152_v1s</a:t>
                    </a:r>
                  </a:p>
                </p:txBody>
              </p:sp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4153CE0-6CC8-4345-B189-413CA4C22836}"/>
                      </a:ext>
                    </a:extLst>
                  </p:cNvPr>
                  <p:cNvSpPr txBox="1"/>
                  <p:nvPr/>
                </p:nvSpPr>
                <p:spPr>
                  <a:xfrm>
                    <a:off x="1873395" y="3834045"/>
                    <a:ext cx="990110" cy="4074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900" b="1" dirty="0"/>
                      <a:t>Seresnext101_64x4d</a:t>
                    </a:r>
                  </a:p>
                </p:txBody>
              </p:sp>
            </p:grp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B69A665F-74FB-4670-893A-5A4AEED53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249" t="164" r="12099" b="-164"/>
                <a:stretch/>
              </p:blipFill>
              <p:spPr>
                <a:xfrm>
                  <a:off x="5827060" y="2095037"/>
                  <a:ext cx="676768" cy="1024916"/>
                </a:xfrm>
                <a:prstGeom prst="rect">
                  <a:avLst/>
                </a:prstGeom>
              </p:spPr>
            </p:pic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0673DBCE-77F6-47D3-B469-EC18580C187F}"/>
                    </a:ext>
                  </a:extLst>
                </p:cNvPr>
                <p:cNvCxnSpPr/>
                <p:nvPr/>
              </p:nvCxnSpPr>
              <p:spPr>
                <a:xfrm>
                  <a:off x="5061975" y="2663915"/>
                  <a:ext cx="76508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그림 19">
                  <a:extLst>
                    <a:ext uri="{FF2B5EF4-FFF2-40B4-BE49-F238E27FC236}">
                      <a16:creationId xmlns:a16="http://schemas.microsoft.com/office/drawing/2014/main" id="{5A92A900-BE46-489C-BAB0-1EA727126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2249" t="164" r="12099" b="-164"/>
                <a:stretch/>
              </p:blipFill>
              <p:spPr>
                <a:xfrm>
                  <a:off x="5827060" y="3519010"/>
                  <a:ext cx="676768" cy="1024916"/>
                </a:xfrm>
                <a:prstGeom prst="rect">
                  <a:avLst/>
                </a:prstGeom>
              </p:spPr>
            </p:pic>
            <p:cxnSp>
              <p:nvCxnSpPr>
                <p:cNvPr id="21" name="직선 화살표 연결선 20">
                  <a:extLst>
                    <a:ext uri="{FF2B5EF4-FFF2-40B4-BE49-F238E27FC236}">
                      <a16:creationId xmlns:a16="http://schemas.microsoft.com/office/drawing/2014/main" id="{41AEA16F-3F20-49CD-8452-1D8D2D7DEBCD}"/>
                    </a:ext>
                  </a:extLst>
                </p:cNvPr>
                <p:cNvCxnSpPr/>
                <p:nvPr/>
              </p:nvCxnSpPr>
              <p:spPr>
                <a:xfrm>
                  <a:off x="5061975" y="4087888"/>
                  <a:ext cx="765085" cy="0"/>
                </a:xfrm>
                <a:prstGeom prst="straightConnector1">
                  <a:avLst/>
                </a:prstGeom>
                <a:ln w="63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67BFCDDA-6F3D-42DA-B427-D3577CA2C1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748" y="2663915"/>
                <a:ext cx="1173517" cy="765085"/>
              </a:xfrm>
              <a:prstGeom prst="bentConnector3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CCCBAD4E-7F13-4A24-B57E-C088DC161E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0984" y="3429000"/>
                <a:ext cx="1196361" cy="685961"/>
              </a:xfrm>
              <a:prstGeom prst="bentConnector3">
                <a:avLst/>
              </a:prstGeom>
              <a:ln w="63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7F80E85-0614-4DD1-8C05-E8BF4C03303E}"/>
                </a:ext>
              </a:extLst>
            </p:cNvPr>
            <p:cNvGrpSpPr/>
            <p:nvPr/>
          </p:nvGrpSpPr>
          <p:grpSpPr>
            <a:xfrm>
              <a:off x="7668753" y="2143999"/>
              <a:ext cx="1170130" cy="265482"/>
              <a:chOff x="7521433" y="2527195"/>
              <a:chExt cx="1170130" cy="26548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7AB8E1-7F35-486C-B294-BEB3996FA55A}"/>
                  </a:ext>
                </a:extLst>
              </p:cNvPr>
              <p:cNvSpPr txBox="1"/>
              <p:nvPr/>
            </p:nvSpPr>
            <p:spPr>
              <a:xfrm>
                <a:off x="7533428" y="2557248"/>
                <a:ext cx="115813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900" b="1" dirty="0"/>
                  <a:t>AI</a:t>
                </a:r>
                <a:r>
                  <a:rPr lang="ko-KR" altLang="en-US" sz="900" b="1" dirty="0"/>
                  <a:t>센터</a:t>
                </a: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66416B0-6605-47A8-B989-325DFA6EA65B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B3A0AB7-314B-4022-83A8-F3AFCD4AEB1E}"/>
                </a:ext>
              </a:extLst>
            </p:cNvPr>
            <p:cNvGrpSpPr/>
            <p:nvPr/>
          </p:nvGrpSpPr>
          <p:grpSpPr>
            <a:xfrm>
              <a:off x="7680748" y="2507536"/>
              <a:ext cx="1170130" cy="265482"/>
              <a:chOff x="7521433" y="2527195"/>
              <a:chExt cx="1170130" cy="265482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7081BF4-6D67-422B-BA99-3BE2A5A51740}"/>
                  </a:ext>
                </a:extLst>
              </p:cNvPr>
              <p:cNvSpPr txBox="1"/>
              <p:nvPr/>
            </p:nvSpPr>
            <p:spPr>
              <a:xfrm>
                <a:off x="7533428" y="2557248"/>
                <a:ext cx="114614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/>
                  <a:t>시계탑</a:t>
                </a: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4872147E-1F57-482C-8EC8-E863E5EBFC92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09B4448-64F9-411C-852A-103602E864D9}"/>
                </a:ext>
              </a:extLst>
            </p:cNvPr>
            <p:cNvGrpSpPr/>
            <p:nvPr/>
          </p:nvGrpSpPr>
          <p:grpSpPr>
            <a:xfrm>
              <a:off x="7690378" y="2869222"/>
              <a:ext cx="1172495" cy="265482"/>
              <a:chOff x="7519068" y="2527195"/>
              <a:chExt cx="1172495" cy="26548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7D49492-B729-42C4-A17D-3DD210B2355D}"/>
                  </a:ext>
                </a:extLst>
              </p:cNvPr>
              <p:cNvSpPr txBox="1"/>
              <p:nvPr/>
            </p:nvSpPr>
            <p:spPr>
              <a:xfrm>
                <a:off x="7519068" y="2553040"/>
                <a:ext cx="114850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/>
                  <a:t>세종대 정문</a:t>
                </a:r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877009A3-EAE5-4BCE-B5B5-20008D7F89D6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25330A7-AFD9-4953-AEF4-50E873E7DE8B}"/>
                </a:ext>
              </a:extLst>
            </p:cNvPr>
            <p:cNvGrpSpPr/>
            <p:nvPr/>
          </p:nvGrpSpPr>
          <p:grpSpPr>
            <a:xfrm>
              <a:off x="7692728" y="3234931"/>
              <a:ext cx="1622567" cy="265482"/>
              <a:chOff x="7521433" y="2527195"/>
              <a:chExt cx="1622567" cy="26548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4EAD5E-16FD-4F46-96F7-7BE5E33C55CD}"/>
                  </a:ext>
                </a:extLst>
              </p:cNvPr>
              <p:cNvSpPr txBox="1"/>
              <p:nvPr/>
            </p:nvSpPr>
            <p:spPr>
              <a:xfrm>
                <a:off x="7533428" y="2557248"/>
                <a:ext cx="161057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00" b="1" dirty="0"/>
                  <a:t>어린이대공원 정문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85BA75C-0D38-4879-86E5-3F345B53B013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8D4521D-C57E-4943-84DB-33F80916F08D}"/>
                </a:ext>
              </a:extLst>
            </p:cNvPr>
            <p:cNvGrpSpPr/>
            <p:nvPr/>
          </p:nvGrpSpPr>
          <p:grpSpPr>
            <a:xfrm>
              <a:off x="7699643" y="3598468"/>
              <a:ext cx="1182125" cy="265482"/>
              <a:chOff x="7521433" y="2527195"/>
              <a:chExt cx="1182125" cy="26548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4F02627-7E64-48EF-BFBD-4BA45EA6106D}"/>
                  </a:ext>
                </a:extLst>
              </p:cNvPr>
              <p:cNvSpPr txBox="1"/>
              <p:nvPr/>
            </p:nvSpPr>
            <p:spPr>
              <a:xfrm>
                <a:off x="7533428" y="2557248"/>
                <a:ext cx="11701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/>
                  <a:t>박물관</a:t>
                </a: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4F744828-EE93-4209-8031-564FD5B8CDA7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34B5C272-1B0A-43C3-8AC8-9BB1A7C9C91A}"/>
                </a:ext>
              </a:extLst>
            </p:cNvPr>
            <p:cNvGrpSpPr/>
            <p:nvPr/>
          </p:nvGrpSpPr>
          <p:grpSpPr>
            <a:xfrm>
              <a:off x="7715798" y="3960154"/>
              <a:ext cx="1177045" cy="265482"/>
              <a:chOff x="7521433" y="2527195"/>
              <a:chExt cx="1177045" cy="26548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1C517D3-C92F-4FB3-81F1-7EDAA5662C1F}"/>
                  </a:ext>
                </a:extLst>
              </p:cNvPr>
              <p:cNvSpPr txBox="1"/>
              <p:nvPr/>
            </p:nvSpPr>
            <p:spPr>
              <a:xfrm>
                <a:off x="7528348" y="2557248"/>
                <a:ext cx="117013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err="1"/>
                  <a:t>대양홀앞</a:t>
                </a:r>
                <a:r>
                  <a:rPr lang="ko-KR" altLang="en-US" sz="900" b="1" dirty="0"/>
                  <a:t> 석탑</a:t>
                </a: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3309CE87-23CD-4EA7-86DC-E246E9C1AF33}"/>
                  </a:ext>
                </a:extLst>
              </p:cNvPr>
              <p:cNvSpPr/>
              <p:nvPr/>
            </p:nvSpPr>
            <p:spPr>
              <a:xfrm>
                <a:off x="7521433" y="2527195"/>
                <a:ext cx="1170130" cy="265482"/>
              </a:xfrm>
              <a:prstGeom prst="ellips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9837FC-9F45-4F6A-BF4B-36ECF44F859B}"/>
              </a:ext>
            </a:extLst>
          </p:cNvPr>
          <p:cNvSpPr/>
          <p:nvPr/>
        </p:nvSpPr>
        <p:spPr>
          <a:xfrm>
            <a:off x="2466083" y="4636382"/>
            <a:ext cx="6705745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앙상블에 쓰일 모델들에 대한 </a:t>
            </a:r>
            <a:r>
              <a:rPr lang="en-US" altLang="ko-KR" sz="16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Test Accuracy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resnet152_v1s </a:t>
            </a:r>
            <a:r>
              <a:rPr lang="en-US" altLang="ko-KR" sz="1600" b="1" dirty="0"/>
              <a:t>90.21 %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seresnext101_64x4d </a:t>
            </a:r>
            <a:r>
              <a:rPr lang="en-US" altLang="ko-KR" sz="1600" b="1" dirty="0"/>
              <a:t>88.04 %</a:t>
            </a:r>
            <a:endParaRPr lang="en-US" sz="16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2D16AF-5F24-44A8-AA8C-1BD245E0F76D}"/>
              </a:ext>
            </a:extLst>
          </p:cNvPr>
          <p:cNvSpPr/>
          <p:nvPr/>
        </p:nvSpPr>
        <p:spPr>
          <a:xfrm>
            <a:off x="1940656" y="5934230"/>
            <a:ext cx="71514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→ 실험을 통해 얻은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개에 모델을 </a:t>
            </a:r>
            <a:r>
              <a:rPr lang="ko-KR" altLang="en-US" sz="1600" b="1" dirty="0" err="1">
                <a:solidFill>
                  <a:srgbClr val="00B0F0"/>
                </a:solidFill>
              </a:rPr>
              <a:t>앙상블</a:t>
            </a:r>
            <a:r>
              <a:rPr lang="ko-KR" altLang="en-US" sz="1600" b="1" dirty="0" err="1"/>
              <a:t>하여</a:t>
            </a:r>
            <a:r>
              <a:rPr lang="ko-KR" altLang="en-US" sz="1600" b="1" dirty="0"/>
              <a:t> </a:t>
            </a:r>
            <a:r>
              <a:rPr lang="en-US" altLang="ko-KR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92.38 %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3733E7E-3940-48C0-B1C5-BDD5E98CC0BD}"/>
              </a:ext>
            </a:extLst>
          </p:cNvPr>
          <p:cNvSpPr/>
          <p:nvPr/>
        </p:nvSpPr>
        <p:spPr>
          <a:xfrm>
            <a:off x="2506058" y="4294236"/>
            <a:ext cx="3452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rgbClr val="00B0F0"/>
                </a:solidFill>
              </a:rPr>
              <a:t>Softmax</a:t>
            </a:r>
            <a:r>
              <a:rPr lang="en-US" altLang="ko-KR" sz="1200" b="1" dirty="0">
                <a:solidFill>
                  <a:srgbClr val="00B0F0"/>
                </a:solidFill>
              </a:rPr>
              <a:t> </a:t>
            </a:r>
            <a:r>
              <a:rPr lang="ko-KR" altLang="en-US" sz="1200" b="1" dirty="0">
                <a:solidFill>
                  <a:srgbClr val="00B0F0"/>
                </a:solidFill>
              </a:rPr>
              <a:t>결과</a:t>
            </a:r>
            <a:r>
              <a:rPr lang="ko-KR" altLang="en-US" sz="1200" b="1" dirty="0"/>
              <a:t>를 더하여 </a:t>
            </a:r>
            <a:r>
              <a:rPr lang="en-US" altLang="ko-KR" sz="1200" b="1" dirty="0">
                <a:solidFill>
                  <a:srgbClr val="00B0F0"/>
                </a:solidFill>
              </a:rPr>
              <a:t>argmax</a:t>
            </a:r>
            <a:r>
              <a:rPr lang="ko-KR" altLang="en-US" sz="1200" b="1" dirty="0"/>
              <a:t>를 </a:t>
            </a:r>
            <a:r>
              <a:rPr lang="ko-KR" altLang="en-US" sz="1200" b="1" dirty="0" err="1"/>
              <a:t>취해주었음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070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115616" y="332656"/>
            <a:ext cx="80283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30325" eaLnBrk="0" latinLnBrk="0" hangingPunct="0">
              <a:buSzPct val="100000"/>
              <a:defRPr/>
            </a:pPr>
            <a:r>
              <a:rPr lang="ko-KR" altLang="en-US" sz="4000" b="1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목차</a:t>
            </a:r>
          </a:p>
        </p:txBody>
      </p:sp>
      <p:sp>
        <p:nvSpPr>
          <p:cNvPr id="15" name="자유형 14"/>
          <p:cNvSpPr/>
          <p:nvPr/>
        </p:nvSpPr>
        <p:spPr>
          <a:xfrm flipV="1">
            <a:off x="1189443" y="1052736"/>
            <a:ext cx="7954557" cy="45719"/>
          </a:xfrm>
          <a:custGeom>
            <a:avLst/>
            <a:gdLst>
              <a:gd name="connsiteX0" fmla="*/ 0 w 8334302"/>
              <a:gd name="connsiteY0" fmla="*/ 0 h 0"/>
              <a:gd name="connsiteX1" fmla="*/ 8334302 w 833430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34302">
                <a:moveTo>
                  <a:pt x="0" y="0"/>
                </a:moveTo>
                <a:lnTo>
                  <a:pt x="8334302" y="0"/>
                </a:lnTo>
              </a:path>
            </a:pathLst>
          </a:custGeom>
          <a:noFill/>
          <a:ln w="19050" cap="rnd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051720" y="1403976"/>
            <a:ext cx="7092280" cy="432000"/>
            <a:chOff x="2051720" y="4356000"/>
            <a:chExt cx="7092280" cy="432000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I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Sejong</a:t>
              </a:r>
              <a:r>
                <a:rPr lang="ko-KR" altLang="en-US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Landmark Challenge (SLC)</a:t>
              </a:r>
              <a:endParaRPr lang="ko-KR" altLang="en-US" sz="2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2051720" y="1931470"/>
            <a:ext cx="4590510" cy="432000"/>
            <a:chOff x="2051720" y="4356000"/>
            <a:chExt cx="4590510" cy="432000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II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392627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SLC Dataset</a:t>
              </a:r>
              <a:endParaRPr lang="ko-KR" altLang="en-US" sz="2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051720" y="2445485"/>
            <a:ext cx="3960440" cy="432000"/>
            <a:chOff x="2051720" y="4356000"/>
            <a:chExt cx="3960440" cy="43200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III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6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329620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작업 환경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051720" y="2959500"/>
            <a:ext cx="7092280" cy="432000"/>
            <a:chOff x="2051720" y="4356000"/>
            <a:chExt cx="7092280" cy="432000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IV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642804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파이프라인</a:t>
              </a:r>
            </a:p>
          </p:txBody>
        </p:sp>
      </p:grpSp>
      <p:sp>
        <p:nvSpPr>
          <p:cNvPr id="23" name="모서리가 둥근 직사각형 22"/>
          <p:cNvSpPr/>
          <p:nvPr/>
        </p:nvSpPr>
        <p:spPr>
          <a:xfrm>
            <a:off x="2052920" y="3465850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rPr>
              <a:t>V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051720" y="3972200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rPr>
              <a:t>VI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8" name="모서리가 둥근 직사각형 25">
            <a:extLst>
              <a:ext uri="{FF2B5EF4-FFF2-40B4-BE49-F238E27FC236}">
                <a16:creationId xmlns:a16="http://schemas.microsoft.com/office/drawing/2014/main" id="{EA98D597-C83D-4486-90FF-736C3C0C64B5}"/>
              </a:ext>
            </a:extLst>
          </p:cNvPr>
          <p:cNvSpPr/>
          <p:nvPr/>
        </p:nvSpPr>
        <p:spPr>
          <a:xfrm>
            <a:off x="2051720" y="4449328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rPr>
              <a:t>VII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모서리가 둥근 직사각형 25">
            <a:extLst>
              <a:ext uri="{FF2B5EF4-FFF2-40B4-BE49-F238E27FC236}">
                <a16:creationId xmlns:a16="http://schemas.microsoft.com/office/drawing/2014/main" id="{6DBD3C1B-DFC4-4BA2-8ED4-3AC4D8363706}"/>
              </a:ext>
            </a:extLst>
          </p:cNvPr>
          <p:cNvSpPr/>
          <p:nvPr/>
        </p:nvSpPr>
        <p:spPr>
          <a:xfrm>
            <a:off x="2052210" y="5432806"/>
            <a:ext cx="574666" cy="43200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9525" cap="rnd">
            <a:noFill/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Aft>
                <a:spcPct val="0"/>
              </a:spcAft>
              <a:buClr>
                <a:prstClr val="black">
                  <a:lumMod val="85000"/>
                  <a:lumOff val="15000"/>
                </a:prstClr>
              </a:buClr>
            </a:pPr>
            <a:r>
              <a:rPr kumimoji="1" lang="en-US" altLang="ko-KR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rPr>
              <a:t>IX</a:t>
            </a:r>
            <a:endParaRPr kumimoji="1" lang="ko-KR" altLang="en-US" sz="2000" b="1" dirty="0">
              <a:gradFill>
                <a:gsLst>
                  <a:gs pos="100000">
                    <a:schemeClr val="bg1"/>
                  </a:gs>
                  <a:gs pos="100000">
                    <a:srgbClr val="FFFFFF">
                      <a:lumMod val="85000"/>
                      <a:alpha val="0"/>
                    </a:srgbClr>
                  </a:gs>
                </a:gsLst>
                <a:lin ang="108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91327CB-1A6D-4F10-8B85-C533AB571BA2}"/>
              </a:ext>
            </a:extLst>
          </p:cNvPr>
          <p:cNvGrpSpPr/>
          <p:nvPr/>
        </p:nvGrpSpPr>
        <p:grpSpPr>
          <a:xfrm>
            <a:off x="2052210" y="4926456"/>
            <a:ext cx="5850650" cy="432000"/>
            <a:chOff x="2051720" y="4356000"/>
            <a:chExt cx="5850650" cy="432000"/>
          </a:xfrm>
        </p:grpSpPr>
        <p:sp>
          <p:nvSpPr>
            <p:cNvPr id="37" name="모서리가 둥근 직사각형 25">
              <a:extLst>
                <a:ext uri="{FF2B5EF4-FFF2-40B4-BE49-F238E27FC236}">
                  <a16:creationId xmlns:a16="http://schemas.microsoft.com/office/drawing/2014/main" id="{3504DBB0-63CD-402D-8010-3D0AF1785A2A}"/>
                </a:ext>
              </a:extLst>
            </p:cNvPr>
            <p:cNvSpPr/>
            <p:nvPr/>
          </p:nvSpPr>
          <p:spPr>
            <a:xfrm>
              <a:off x="2051720" y="4356000"/>
              <a:ext cx="574666" cy="43200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952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Aft>
                  <a:spcPct val="0"/>
                </a:spcAft>
                <a:buClr>
                  <a:prstClr val="black">
                    <a:lumMod val="85000"/>
                    <a:lumOff val="15000"/>
                  </a:prstClr>
                </a:buClr>
              </a:pPr>
              <a:r>
                <a:rPr kumimoji="1" lang="en-US" altLang="ko-KR" sz="2000" b="1" dirty="0">
                  <a:gradFill>
                    <a:gsLst>
                      <a:gs pos="100000">
                        <a:schemeClr val="bg1"/>
                      </a:gs>
                      <a:gs pos="100000">
                        <a:srgbClr val="FFFFFF">
                          <a:lumMod val="85000"/>
                          <a:alpha val="0"/>
                        </a:srgbClr>
                      </a:gs>
                    </a:gsLst>
                    <a:lin ang="108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VIII</a:t>
              </a:r>
              <a:endParaRPr kumimoji="1" lang="ko-KR" altLang="en-US" sz="2000" b="1" dirty="0">
                <a:gradFill>
                  <a:gsLst>
                    <a:gs pos="100000">
                      <a:schemeClr val="bg1"/>
                    </a:gs>
                    <a:gs pos="100000">
                      <a:srgbClr val="FFFFFF">
                        <a:lumMod val="85000"/>
                        <a:alpha val="0"/>
                      </a:srgbClr>
                    </a:gs>
                  </a:gsLst>
                  <a:lin ang="108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8" name="Text Box 5">
              <a:extLst>
                <a:ext uri="{FF2B5EF4-FFF2-40B4-BE49-F238E27FC236}">
                  <a16:creationId xmlns:a16="http://schemas.microsoft.com/office/drawing/2014/main" id="{7752B008-FA43-47F3-875D-E551257243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960" y="4356000"/>
              <a:ext cx="5186410" cy="4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sz="2200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개선 방안</a:t>
              </a:r>
            </a:p>
          </p:txBody>
        </p:sp>
      </p:grpSp>
      <p:sp>
        <p:nvSpPr>
          <p:cNvPr id="39" name="Text Box 5">
            <a:extLst>
              <a:ext uri="{FF2B5EF4-FFF2-40B4-BE49-F238E27FC236}">
                <a16:creationId xmlns:a16="http://schemas.microsoft.com/office/drawing/2014/main" id="{35F48882-B3F5-4594-818F-678E83204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959" y="3948333"/>
            <a:ext cx="302617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시각화</a:t>
            </a: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FC973DAC-A0D3-4E77-873A-0D7B909FC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959" y="3451239"/>
            <a:ext cx="5632108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모델학습</a:t>
            </a:r>
          </a:p>
        </p:txBody>
      </p:sp>
      <p:sp>
        <p:nvSpPr>
          <p:cNvPr id="41" name="Text Box 5">
            <a:extLst>
              <a:ext uri="{FF2B5EF4-FFF2-40B4-BE49-F238E27FC236}">
                <a16:creationId xmlns:a16="http://schemas.microsoft.com/office/drawing/2014/main" id="{4C659AA7-F4D2-4803-985C-C0A884E69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959" y="5434865"/>
            <a:ext cx="5632108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참고 자료</a:t>
            </a:r>
          </a:p>
        </p:txBody>
      </p:sp>
      <p:sp>
        <p:nvSpPr>
          <p:cNvPr id="42" name="Text Box 5">
            <a:extLst>
              <a:ext uri="{FF2B5EF4-FFF2-40B4-BE49-F238E27FC236}">
                <a16:creationId xmlns:a16="http://schemas.microsoft.com/office/drawing/2014/main" id="{46842CAA-E6BB-4DF6-8208-40B552FAF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7269" y="4404200"/>
            <a:ext cx="3026171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모델 평가</a:t>
            </a:r>
          </a:p>
        </p:txBody>
      </p:sp>
    </p:spTree>
    <p:extLst>
      <p:ext uri="{BB962C8B-B14F-4D97-AF65-F5344CB8AC3E}">
        <p14:creationId xmlns:p14="http://schemas.microsoft.com/office/powerpoint/2010/main" val="18479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en-US" altLang="ko-KR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각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화</a:t>
            </a:r>
          </a:p>
        </p:txBody>
      </p:sp>
      <p:sp>
        <p:nvSpPr>
          <p:cNvPr id="4" name="AutoShape 1">
            <a:extLst>
              <a:ext uri="{FF2B5EF4-FFF2-40B4-BE49-F238E27FC236}">
                <a16:creationId xmlns:a16="http://schemas.microsoft.com/office/drawing/2014/main" id="{32D68A64-A5D7-4AF6-B9AD-66F91F2741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349CA25-D862-48B4-A9D6-2205482D7E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AE77BDE-5D46-40C4-A5E3-5449530501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5A220FE1-7EB9-42D1-8482-B2CDEA2707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54E484B3-973A-4C6F-8CD3-E6412D0BA1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BB2F4914-31E6-489D-A30F-84B18A2D4A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D2664EBB-5BD2-4B81-A646-80978E7F4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96B43234-90E9-480A-A00B-5D7224DE9E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9">
            <a:extLst>
              <a:ext uri="{FF2B5EF4-FFF2-40B4-BE49-F238E27FC236}">
                <a16:creationId xmlns:a16="http://schemas.microsoft.com/office/drawing/2014/main" id="{9AE3DE93-EDF6-4292-9E98-ECB7F3E891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17B5ED51-1158-4851-8ADE-E241DBD81B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1">
            <a:extLst>
              <a:ext uri="{FF2B5EF4-FFF2-40B4-BE49-F238E27FC236}">
                <a16:creationId xmlns:a16="http://schemas.microsoft.com/office/drawing/2014/main" id="{EC3D227A-2930-4D29-84C2-E06BB192D8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2">
            <a:extLst>
              <a:ext uri="{FF2B5EF4-FFF2-40B4-BE49-F238E27FC236}">
                <a16:creationId xmlns:a16="http://schemas.microsoft.com/office/drawing/2014/main" id="{32007FCA-9722-4321-A750-EFBCA49F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7CFF2321-8B9C-4D70-8261-07B9F70941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1DCB1E85-6303-4AFC-8929-EEC2C0CE3E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8BDA0797-74F0-4F46-91AF-C4FDEF00B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16">
            <a:extLst>
              <a:ext uri="{FF2B5EF4-FFF2-40B4-BE49-F238E27FC236}">
                <a16:creationId xmlns:a16="http://schemas.microsoft.com/office/drawing/2014/main" id="{9897BC49-1F3B-4809-88C6-E4B3141DD4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75CE28F6-0591-4E50-A49D-99B8343879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6AB9F29E-C0E3-48E7-BD8F-923D79D00B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19">
            <a:extLst>
              <a:ext uri="{FF2B5EF4-FFF2-40B4-BE49-F238E27FC236}">
                <a16:creationId xmlns:a16="http://schemas.microsoft.com/office/drawing/2014/main" id="{A3EBC0EB-B3E4-4A26-ACA6-9E61021017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AutoShape 20">
            <a:extLst>
              <a:ext uri="{FF2B5EF4-FFF2-40B4-BE49-F238E27FC236}">
                <a16:creationId xmlns:a16="http://schemas.microsoft.com/office/drawing/2014/main" id="{D06E1617-5A9F-43D0-AD66-8C4881E518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21">
            <a:extLst>
              <a:ext uri="{FF2B5EF4-FFF2-40B4-BE49-F238E27FC236}">
                <a16:creationId xmlns:a16="http://schemas.microsoft.com/office/drawing/2014/main" id="{88EB0824-29E3-47D4-A7BA-07DB086AF0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AutoShape 22">
            <a:extLst>
              <a:ext uri="{FF2B5EF4-FFF2-40B4-BE49-F238E27FC236}">
                <a16:creationId xmlns:a16="http://schemas.microsoft.com/office/drawing/2014/main" id="{D46AB823-1ED0-4162-9A5F-7A8DFC7B97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AutoShape 23">
            <a:extLst>
              <a:ext uri="{FF2B5EF4-FFF2-40B4-BE49-F238E27FC236}">
                <a16:creationId xmlns:a16="http://schemas.microsoft.com/office/drawing/2014/main" id="{878CB150-6062-4466-B5ED-8889F7B88B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AutoShape 24">
            <a:extLst>
              <a:ext uri="{FF2B5EF4-FFF2-40B4-BE49-F238E27FC236}">
                <a16:creationId xmlns:a16="http://schemas.microsoft.com/office/drawing/2014/main" id="{65CA23F7-3289-4638-9827-883625BBD3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AutoShape 25">
            <a:extLst>
              <a:ext uri="{FF2B5EF4-FFF2-40B4-BE49-F238E27FC236}">
                <a16:creationId xmlns:a16="http://schemas.microsoft.com/office/drawing/2014/main" id="{2F35609A-31FA-4D1D-B7D7-391F234603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26">
            <a:extLst>
              <a:ext uri="{FF2B5EF4-FFF2-40B4-BE49-F238E27FC236}">
                <a16:creationId xmlns:a16="http://schemas.microsoft.com/office/drawing/2014/main" id="{EB65C60F-6CCE-4D10-A048-F1446AF828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27">
            <a:extLst>
              <a:ext uri="{FF2B5EF4-FFF2-40B4-BE49-F238E27FC236}">
                <a16:creationId xmlns:a16="http://schemas.microsoft.com/office/drawing/2014/main" id="{826F335D-167F-4036-94BD-8CE2A24630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AutoShape 28">
            <a:extLst>
              <a:ext uri="{FF2B5EF4-FFF2-40B4-BE49-F238E27FC236}">
                <a16:creationId xmlns:a16="http://schemas.microsoft.com/office/drawing/2014/main" id="{08F23AC6-2247-4B80-92D3-41BB314527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AutoShape 29">
            <a:extLst>
              <a:ext uri="{FF2B5EF4-FFF2-40B4-BE49-F238E27FC236}">
                <a16:creationId xmlns:a16="http://schemas.microsoft.com/office/drawing/2014/main" id="{1F31917B-04FF-4FA2-BA1E-DEBBA03FA1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BBC121F8-5134-4901-BE83-B8F08430A0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AutoShape 31">
            <a:extLst>
              <a:ext uri="{FF2B5EF4-FFF2-40B4-BE49-F238E27FC236}">
                <a16:creationId xmlns:a16="http://schemas.microsoft.com/office/drawing/2014/main" id="{51264A64-0C03-4D81-A62E-5253144907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AutoShape 32">
            <a:extLst>
              <a:ext uri="{FF2B5EF4-FFF2-40B4-BE49-F238E27FC236}">
                <a16:creationId xmlns:a16="http://schemas.microsoft.com/office/drawing/2014/main" id="{435C1848-E29A-4BE5-B809-FFB9F8DCA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AutoShape 33">
            <a:extLst>
              <a:ext uri="{FF2B5EF4-FFF2-40B4-BE49-F238E27FC236}">
                <a16:creationId xmlns:a16="http://schemas.microsoft.com/office/drawing/2014/main" id="{3F7F36F5-6FFB-4C31-95A6-8F4542250E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AutoShape 34">
            <a:extLst>
              <a:ext uri="{FF2B5EF4-FFF2-40B4-BE49-F238E27FC236}">
                <a16:creationId xmlns:a16="http://schemas.microsoft.com/office/drawing/2014/main" id="{2B4A77E6-E3C4-479D-9657-EF16BD69BE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AutoShape 35">
            <a:extLst>
              <a:ext uri="{FF2B5EF4-FFF2-40B4-BE49-F238E27FC236}">
                <a16:creationId xmlns:a16="http://schemas.microsoft.com/office/drawing/2014/main" id="{E747B4F6-80F5-4C25-B52C-0CB31EEB98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AutoShape 36">
            <a:extLst>
              <a:ext uri="{FF2B5EF4-FFF2-40B4-BE49-F238E27FC236}">
                <a16:creationId xmlns:a16="http://schemas.microsoft.com/office/drawing/2014/main" id="{E4601E9F-1A85-48BC-A4F8-9721E6EB5D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AutoShape 37">
            <a:extLst>
              <a:ext uri="{FF2B5EF4-FFF2-40B4-BE49-F238E27FC236}">
                <a16:creationId xmlns:a16="http://schemas.microsoft.com/office/drawing/2014/main" id="{EC476321-6AC2-4873-9788-F50B605BBF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AutoShape 38">
            <a:extLst>
              <a:ext uri="{FF2B5EF4-FFF2-40B4-BE49-F238E27FC236}">
                <a16:creationId xmlns:a16="http://schemas.microsoft.com/office/drawing/2014/main" id="{B2698C04-CBD1-4B7F-9DF5-FD9364125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AutoShape 39">
            <a:extLst>
              <a:ext uri="{FF2B5EF4-FFF2-40B4-BE49-F238E27FC236}">
                <a16:creationId xmlns:a16="http://schemas.microsoft.com/office/drawing/2014/main" id="{EE16B315-FC9F-4B10-89BB-A1FD921AF3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AutoShape 40">
            <a:extLst>
              <a:ext uri="{FF2B5EF4-FFF2-40B4-BE49-F238E27FC236}">
                <a16:creationId xmlns:a16="http://schemas.microsoft.com/office/drawing/2014/main" id="{C749A99E-76AD-4E84-BD88-1D9DDE139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AutoShape 41">
            <a:extLst>
              <a:ext uri="{FF2B5EF4-FFF2-40B4-BE49-F238E27FC236}">
                <a16:creationId xmlns:a16="http://schemas.microsoft.com/office/drawing/2014/main" id="{48A691F3-F191-4465-94F6-5485EFF054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" name="AutoShape 42">
            <a:extLst>
              <a:ext uri="{FF2B5EF4-FFF2-40B4-BE49-F238E27FC236}">
                <a16:creationId xmlns:a16="http://schemas.microsoft.com/office/drawing/2014/main" id="{AD1BBECD-5F7E-4B6F-BAA8-0C777F666E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1898" y="176381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D897D-E75F-4789-91D3-6C6E7A324EA7}"/>
              </a:ext>
            </a:extLst>
          </p:cNvPr>
          <p:cNvSpPr txBox="1"/>
          <p:nvPr/>
        </p:nvSpPr>
        <p:spPr>
          <a:xfrm>
            <a:off x="1241630" y="1916219"/>
            <a:ext cx="6795756" cy="376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00B0F0"/>
                </a:solidFill>
                <a:effectLst/>
                <a:latin typeface="+mn-ea"/>
              </a:rPr>
              <a:t>실험조건</a:t>
            </a:r>
            <a:r>
              <a:rPr lang="en-US" altLang="ko-KR" sz="1400" b="1" i="0" dirty="0">
                <a:solidFill>
                  <a:srgbClr val="00B0F0"/>
                </a:solidFill>
                <a:effectLst/>
                <a:latin typeface="+mn-ea"/>
              </a:rPr>
              <a:t>, </a:t>
            </a:r>
            <a:r>
              <a:rPr lang="ko-KR" altLang="en-US" sz="1400" b="1" i="0" dirty="0" err="1">
                <a:solidFill>
                  <a:srgbClr val="00B0F0"/>
                </a:solidFill>
                <a:effectLst/>
                <a:latin typeface="+mn-ea"/>
              </a:rPr>
              <a:t>매트릭</a:t>
            </a:r>
            <a:r>
              <a:rPr lang="ko-KR" altLang="en-US" sz="1400" b="1" i="0" dirty="0">
                <a:solidFill>
                  <a:srgbClr val="00B0F0"/>
                </a:solidFill>
                <a:effectLst/>
                <a:latin typeface="+mn-ea"/>
              </a:rPr>
              <a:t> 백업 및 </a:t>
            </a:r>
            <a:r>
              <a:rPr lang="ko-KR" altLang="en-US" sz="1400" b="1" i="0" dirty="0" err="1">
                <a:solidFill>
                  <a:srgbClr val="00B0F0"/>
                </a:solidFill>
                <a:effectLst/>
                <a:latin typeface="+mn-ea"/>
              </a:rPr>
              <a:t>트랙킹</a:t>
            </a:r>
            <a:endParaRPr lang="en-US" altLang="ko-KR" sz="1400" b="1" i="0" dirty="0">
              <a:solidFill>
                <a:srgbClr val="00B0F0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코드 백업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172B4D"/>
                </a:solidFill>
                <a:effectLst/>
                <a:latin typeface="+mn-ea"/>
              </a:rPr>
              <a:t>GPU, CPU </a:t>
            </a: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사용량 기록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에러메시지 기록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원하는 변수로 </a:t>
            </a:r>
            <a:r>
              <a:rPr lang="ko-KR" altLang="en-US" sz="1400" b="1" i="0" dirty="0">
                <a:solidFill>
                  <a:srgbClr val="00B0F0"/>
                </a:solidFill>
                <a:effectLst/>
                <a:latin typeface="+mn-ea"/>
              </a:rPr>
              <a:t>실시간 </a:t>
            </a:r>
            <a:r>
              <a:rPr lang="en-US" altLang="ko-KR" sz="1400" b="1" i="0" dirty="0">
                <a:solidFill>
                  <a:srgbClr val="00B0F0"/>
                </a:solidFill>
                <a:effectLst/>
                <a:latin typeface="+mn-ea"/>
              </a:rPr>
              <a:t>Plotting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다양한 </a:t>
            </a:r>
            <a:r>
              <a:rPr lang="en-US" altLang="ko-KR" sz="1400" b="1" i="0" dirty="0" err="1">
                <a:solidFill>
                  <a:srgbClr val="172B4D"/>
                </a:solidFill>
                <a:effectLst/>
                <a:latin typeface="+mn-ea"/>
              </a:rPr>
              <a:t>visulalization</a:t>
            </a:r>
            <a:r>
              <a:rPr lang="en-US" altLang="ko-KR" sz="1400" b="1" i="0" dirty="0">
                <a:solidFill>
                  <a:srgbClr val="172B4D"/>
                </a:solidFill>
                <a:effectLst/>
                <a:latin typeface="+mn-ea"/>
              </a:rPr>
              <a:t> tool</a:t>
            </a: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과 </a:t>
            </a:r>
            <a:r>
              <a:rPr lang="ko-KR" altLang="en-US" sz="1400" b="1" i="0" dirty="0">
                <a:solidFill>
                  <a:srgbClr val="00B0F0"/>
                </a:solidFill>
                <a:effectLst/>
                <a:latin typeface="+mn-ea"/>
              </a:rPr>
              <a:t>연동</a:t>
            </a: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가능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 dirty="0" err="1">
                <a:solidFill>
                  <a:srgbClr val="172B4D"/>
                </a:solidFill>
                <a:effectLst/>
                <a:latin typeface="+mn-ea"/>
              </a:rPr>
              <a:t>코업환경에서</a:t>
            </a:r>
            <a:r>
              <a:rPr lang="ko-KR" altLang="en-US" sz="1400" b="1" i="0" dirty="0">
                <a:solidFill>
                  <a:srgbClr val="172B4D"/>
                </a:solidFill>
                <a:effectLst/>
                <a:latin typeface="+mn-ea"/>
              </a:rPr>
              <a:t> 코업자와 교류가능</a:t>
            </a:r>
            <a:endParaRPr lang="en-US" altLang="ko-KR" sz="1400" b="1" i="0" dirty="0">
              <a:solidFill>
                <a:srgbClr val="172B4D"/>
              </a:solidFill>
              <a:effectLst/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BEAFE5-F0B2-4438-AD36-D8FDB5505DC6}"/>
              </a:ext>
            </a:extLst>
          </p:cNvPr>
          <p:cNvSpPr txBox="1"/>
          <p:nvPr/>
        </p:nvSpPr>
        <p:spPr>
          <a:xfrm>
            <a:off x="1186983" y="1307658"/>
            <a:ext cx="679575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rgbClr val="172B4D"/>
                </a:solidFill>
                <a:effectLst/>
                <a:latin typeface="+mn-ea"/>
              </a:rPr>
              <a:t>Neptune</a:t>
            </a:r>
            <a:r>
              <a:rPr lang="ko-KR" altLang="en-US" b="1" i="0" dirty="0">
                <a:solidFill>
                  <a:srgbClr val="172B4D"/>
                </a:solidFill>
                <a:effectLst/>
                <a:latin typeface="+mn-ea"/>
              </a:rPr>
              <a:t>의 장점</a:t>
            </a:r>
            <a:endParaRPr lang="en-US" altLang="ko-KR" b="1" i="0" dirty="0">
              <a:solidFill>
                <a:srgbClr val="172B4D"/>
              </a:solidFill>
              <a:effectLst/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392710C-B45B-4541-A0E7-FE964E15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17" y="1048506"/>
            <a:ext cx="765085" cy="102011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3CF8710-6E5C-4B14-AC23-8532886206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9" t="24085"/>
          <a:stretch/>
        </p:blipFill>
        <p:spPr>
          <a:xfrm>
            <a:off x="4551449" y="1048506"/>
            <a:ext cx="4121880" cy="2579039"/>
          </a:xfrm>
          <a:prstGeom prst="rect">
            <a:avLst/>
          </a:prstGeom>
        </p:spPr>
      </p:pic>
      <p:pic>
        <p:nvPicPr>
          <p:cNvPr id="56" name="그림 55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7687B07E-5600-46A1-BFFD-4D50C1E8D3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4" b="3496"/>
          <a:stretch/>
        </p:blipFill>
        <p:spPr>
          <a:xfrm>
            <a:off x="4572000" y="3799780"/>
            <a:ext cx="4140114" cy="238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9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en-US" altLang="ko-KR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각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71136C-4BCC-4016-8DCD-CCA5F43C2156}"/>
              </a:ext>
            </a:extLst>
          </p:cNvPr>
          <p:cNvSpPr/>
          <p:nvPr/>
        </p:nvSpPr>
        <p:spPr>
          <a:xfrm>
            <a:off x="791580" y="2153467"/>
            <a:ext cx="52205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import </a:t>
            </a:r>
            <a:r>
              <a:rPr lang="en-US" b="1" dirty="0" err="1"/>
              <a:t>neptune</a:t>
            </a:r>
            <a:endParaRPr lang="en-US" b="1" dirty="0"/>
          </a:p>
          <a:p>
            <a:r>
              <a:rPr lang="en-US" b="1" dirty="0"/>
              <a:t># Neptune parameters</a:t>
            </a:r>
          </a:p>
          <a:p>
            <a:r>
              <a:rPr lang="en-US" b="1" dirty="0" err="1"/>
              <a:t>api_token</a:t>
            </a:r>
            <a:r>
              <a:rPr lang="en-US" b="1" dirty="0"/>
              <a:t>="ANONYMOUS",</a:t>
            </a:r>
          </a:p>
          <a:p>
            <a:r>
              <a:rPr lang="en-US" b="1" dirty="0" err="1"/>
              <a:t>project_qualified_name</a:t>
            </a:r>
            <a:r>
              <a:rPr lang="en-US" b="1" dirty="0"/>
              <a:t>='</a:t>
            </a:r>
            <a:r>
              <a:rPr lang="en-US" b="1" dirty="0" err="1"/>
              <a:t>사용자명</a:t>
            </a:r>
            <a:r>
              <a:rPr lang="en-US" b="1" dirty="0"/>
              <a:t>/</a:t>
            </a:r>
            <a:r>
              <a:rPr lang="en-US" b="1" dirty="0" err="1"/>
              <a:t>저장소이름</a:t>
            </a:r>
            <a:r>
              <a:rPr lang="en-US" b="1" dirty="0"/>
              <a:t>'</a:t>
            </a:r>
          </a:p>
          <a:p>
            <a:r>
              <a:rPr lang="en-US" b="1" dirty="0" err="1"/>
              <a:t>api_token</a:t>
            </a:r>
            <a:r>
              <a:rPr lang="en-US" b="1" dirty="0"/>
              <a:t>='API </a:t>
            </a:r>
            <a:r>
              <a:rPr lang="en-US" b="1" dirty="0" err="1"/>
              <a:t>토큰</a:t>
            </a:r>
            <a:r>
              <a:rPr lang="en-US" b="1" dirty="0"/>
              <a:t> </a:t>
            </a:r>
            <a:r>
              <a:rPr lang="en-US" b="1" dirty="0" err="1"/>
              <a:t>번호</a:t>
            </a:r>
            <a:r>
              <a:rPr lang="en-US" b="1" dirty="0"/>
              <a:t>'</a:t>
            </a:r>
          </a:p>
          <a:p>
            <a:r>
              <a:rPr lang="en-US" b="1" dirty="0" err="1"/>
              <a:t>upload_source_files</a:t>
            </a:r>
            <a:r>
              <a:rPr lang="en-US" b="1" dirty="0"/>
              <a:t> = '</a:t>
            </a:r>
            <a:r>
              <a:rPr lang="ko-KR" altLang="en-US" b="1" dirty="0"/>
              <a:t>파일명</a:t>
            </a:r>
            <a:r>
              <a:rPr lang="en-US" b="1" dirty="0"/>
              <a:t>.py' #</a:t>
            </a:r>
            <a:r>
              <a:rPr lang="en-US" b="1" dirty="0" err="1"/>
              <a:t>백업할</a:t>
            </a:r>
            <a:r>
              <a:rPr lang="en-US" b="1" dirty="0"/>
              <a:t> </a:t>
            </a:r>
            <a:r>
              <a:rPr lang="en-US" b="1" dirty="0" err="1"/>
              <a:t>파일</a:t>
            </a:r>
            <a:r>
              <a:rPr lang="en-US" b="1" dirty="0"/>
              <a:t> </a:t>
            </a:r>
            <a:r>
              <a:rPr lang="en-US" b="1" dirty="0" err="1"/>
              <a:t>지정</a:t>
            </a:r>
            <a:endParaRPr lang="en-US" b="1" dirty="0"/>
          </a:p>
          <a:p>
            <a:r>
              <a:rPr lang="en-US" b="1" dirty="0"/>
              <a:t># Neptune initialize</a:t>
            </a:r>
          </a:p>
          <a:p>
            <a:r>
              <a:rPr lang="en-US" b="1" dirty="0" err="1"/>
              <a:t>neptune.init</a:t>
            </a:r>
            <a:r>
              <a:rPr lang="en-US" b="1" dirty="0"/>
              <a:t>(</a:t>
            </a:r>
          </a:p>
          <a:p>
            <a:r>
              <a:rPr lang="en-US" b="1" dirty="0"/>
              <a:t>    </a:t>
            </a:r>
            <a:r>
              <a:rPr lang="en-US" b="1" dirty="0" err="1"/>
              <a:t>api_token</a:t>
            </a:r>
            <a:r>
              <a:rPr lang="en-US" b="1" dirty="0"/>
              <a:t>=</a:t>
            </a:r>
            <a:r>
              <a:rPr lang="en-US" b="1" dirty="0" err="1"/>
              <a:t>api_token</a:t>
            </a:r>
            <a:r>
              <a:rPr lang="en-US" b="1" dirty="0"/>
              <a:t>,</a:t>
            </a:r>
          </a:p>
          <a:p>
            <a:r>
              <a:rPr lang="en-US" b="1" dirty="0"/>
              <a:t>    </a:t>
            </a:r>
            <a:r>
              <a:rPr lang="en-US" b="1" dirty="0" err="1"/>
              <a:t>project_qualified_name</a:t>
            </a:r>
            <a:r>
              <a:rPr lang="en-US" b="1" dirty="0"/>
              <a:t>=</a:t>
            </a:r>
            <a:r>
              <a:rPr lang="en-US" b="1" dirty="0" err="1"/>
              <a:t>project_qualified_name</a:t>
            </a:r>
            <a:r>
              <a:rPr lang="en-US" b="1" dirty="0"/>
              <a:t>,</a:t>
            </a:r>
          </a:p>
          <a:p>
            <a:r>
              <a:rPr lang="en-US" b="1" dirty="0"/>
              <a:t>)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29F6814-21F9-4F94-9ADE-AC0D70F0E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159" y="988677"/>
            <a:ext cx="486054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사용방법 소개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3FE68485-7E0D-44C5-926F-724BAD622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37" y="1568693"/>
            <a:ext cx="1303531" cy="48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200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초기화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30106930-EA47-4980-B1EC-DC550DFAA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5962239"/>
            <a:ext cx="5805645" cy="487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b="1" kern="0" dirty="0" err="1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넵튠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공식사이트에서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회원가입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및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토큰발급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301202-4FA8-4397-B716-F25BB256C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30512" r="28483" b="29866"/>
          <a:stretch/>
        </p:blipFill>
        <p:spPr>
          <a:xfrm>
            <a:off x="1736685" y="1530586"/>
            <a:ext cx="855096" cy="584775"/>
          </a:xfrm>
          <a:prstGeom prst="rect">
            <a:avLst/>
          </a:prstGeom>
        </p:spPr>
      </p:pic>
      <p:pic>
        <p:nvPicPr>
          <p:cNvPr id="1026" name="Picture 2" descr="Neptune.ai | Experiment tracking tool for you and your team">
            <a:extLst>
              <a:ext uri="{FF2B5EF4-FFF2-40B4-BE49-F238E27FC236}">
                <a16:creationId xmlns:a16="http://schemas.microsoft.com/office/drawing/2014/main" id="{F8EA8529-C171-4B9E-B5BA-91726BB3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230" y="988677"/>
            <a:ext cx="2363092" cy="85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0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en-US" altLang="ko-KR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각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화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F99C40-8AB2-4C86-B8A1-E92A30C9CBA7}"/>
              </a:ext>
            </a:extLst>
          </p:cNvPr>
          <p:cNvGrpSpPr/>
          <p:nvPr/>
        </p:nvGrpSpPr>
        <p:grpSpPr>
          <a:xfrm>
            <a:off x="478159" y="999021"/>
            <a:ext cx="6299086" cy="5024931"/>
            <a:chOff x="478159" y="999021"/>
            <a:chExt cx="6299086" cy="5024931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B29F6814-21F9-4F94-9ADE-AC0D70F0E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9" y="999021"/>
              <a:ext cx="4860540" cy="584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ko-KR" altLang="en-US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사용방법 소개</a:t>
              </a:r>
              <a:endPara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3FE68485-7E0D-44C5-926F-724BAD622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36" y="1568693"/>
              <a:ext cx="4530513" cy="487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2. </a:t>
              </a:r>
              <a:r>
                <a:rPr lang="ko-KR" altLang="en-US" sz="2200" b="1" kern="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실험생성</a:t>
              </a:r>
              <a:r>
                <a:rPr lang="ko-KR" altLang="en-US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및 </a:t>
              </a:r>
              <a:r>
                <a:rPr lang="ko-KR" altLang="en-US" sz="2200" b="1" kern="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실험변수 </a:t>
              </a:r>
              <a:r>
                <a:rPr lang="ko-KR" altLang="en-US" sz="2200" b="1" kern="0" dirty="0"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업데이트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FCA2D44-EC68-437D-BFA3-17C91183CD6F}"/>
                </a:ext>
              </a:extLst>
            </p:cNvPr>
            <p:cNvSpPr/>
            <p:nvPr/>
          </p:nvSpPr>
          <p:spPr>
            <a:xfrm>
              <a:off x="791580" y="2175213"/>
              <a:ext cx="598566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def </a:t>
              </a:r>
              <a:r>
                <a:rPr lang="en-US" b="1" dirty="0" err="1"/>
                <a:t>create_exp</a:t>
              </a:r>
              <a:r>
                <a:rPr lang="en-US" b="1" dirty="0"/>
                <a:t>(name, params, </a:t>
              </a:r>
              <a:r>
                <a:rPr lang="en-US" b="1" dirty="0" err="1"/>
                <a:t>upload_source_files</a:t>
              </a:r>
              <a:r>
                <a:rPr lang="en-US" b="1" dirty="0"/>
                <a:t>):</a:t>
              </a:r>
            </a:p>
            <a:p>
              <a:r>
                <a:rPr lang="en-US" b="1" dirty="0"/>
                <a:t>    </a:t>
              </a:r>
              <a:r>
                <a:rPr lang="en-US" b="1" dirty="0" err="1"/>
                <a:t>neptune.create_experiment</a:t>
              </a:r>
              <a:r>
                <a:rPr lang="en-US" b="1" dirty="0"/>
                <a:t>(</a:t>
              </a:r>
            </a:p>
            <a:p>
              <a:r>
                <a:rPr lang="en-US" b="1" dirty="0"/>
                <a:t>    name=name,</a:t>
              </a:r>
            </a:p>
            <a:p>
              <a:r>
                <a:rPr lang="en-US" b="1" dirty="0"/>
                <a:t>    params=params,</a:t>
              </a:r>
            </a:p>
            <a:p>
              <a:r>
                <a:rPr lang="en-US" b="1" dirty="0"/>
                <a:t>    </a:t>
              </a:r>
              <a:r>
                <a:rPr lang="en-US" b="1" dirty="0" err="1"/>
                <a:t>upload_source_files</a:t>
              </a:r>
              <a:r>
                <a:rPr lang="en-US" b="1" dirty="0"/>
                <a:t> = </a:t>
              </a:r>
              <a:r>
                <a:rPr lang="en-US" b="1" dirty="0" err="1"/>
                <a:t>upload_source_files</a:t>
              </a:r>
              <a:endParaRPr lang="en-US" b="1" dirty="0"/>
            </a:p>
            <a:p>
              <a:r>
                <a:rPr lang="en-US" b="1" dirty="0"/>
                <a:t>    )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474F33BD-4552-4E30-8475-69150A31A0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159" y="3929539"/>
              <a:ext cx="4530513" cy="487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3. </a:t>
              </a:r>
              <a:r>
                <a:rPr lang="ko-KR" altLang="en-US" sz="2200" b="1" kern="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태그생성</a:t>
              </a:r>
              <a:r>
                <a:rPr lang="ko-KR" altLang="en-US" sz="22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및 </a:t>
              </a:r>
              <a:r>
                <a:rPr lang="ko-KR" altLang="en-US" sz="2200" b="1" kern="0" dirty="0" err="1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매트릭</a:t>
              </a:r>
              <a:r>
                <a:rPr lang="ko-KR" altLang="en-US" sz="2200" b="1" kern="0" dirty="0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2200" b="1" kern="0" dirty="0" err="1">
                  <a:solidFill>
                    <a:srgbClr val="00B0F0"/>
                  </a:soli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트랙킹</a:t>
              </a:r>
              <a:endParaRPr lang="ko-KR" altLang="en-US" sz="2200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AE7D559-5DC0-4E53-B8A4-7A9F43839D9C}"/>
                </a:ext>
              </a:extLst>
            </p:cNvPr>
            <p:cNvSpPr/>
            <p:nvPr/>
          </p:nvSpPr>
          <p:spPr>
            <a:xfrm>
              <a:off x="791580" y="4546624"/>
              <a:ext cx="4572000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/>
                <a:t>def </a:t>
              </a:r>
              <a:r>
                <a:rPr lang="en-US" b="1" dirty="0" err="1"/>
                <a:t>create_tag</a:t>
              </a:r>
              <a:r>
                <a:rPr lang="en-US" b="1" dirty="0"/>
                <a:t>(tag):</a:t>
              </a:r>
            </a:p>
            <a:p>
              <a:r>
                <a:rPr lang="en-US" b="1" dirty="0"/>
                <a:t>    return </a:t>
              </a:r>
              <a:r>
                <a:rPr lang="en-US" b="1" dirty="0" err="1"/>
                <a:t>neptune.append_tags</a:t>
              </a:r>
              <a:r>
                <a:rPr lang="en-US" b="1" dirty="0"/>
                <a:t>(tag)</a:t>
              </a:r>
            </a:p>
            <a:p>
              <a:endParaRPr lang="en-US" b="1" dirty="0"/>
            </a:p>
            <a:p>
              <a:r>
                <a:rPr lang="en-US" b="1" dirty="0"/>
                <a:t>def </a:t>
              </a:r>
              <a:r>
                <a:rPr lang="en-US" b="1" dirty="0" err="1"/>
                <a:t>create_log_metric</a:t>
              </a:r>
              <a:r>
                <a:rPr lang="en-US" b="1" dirty="0"/>
                <a:t>(name, </a:t>
              </a:r>
              <a:r>
                <a:rPr lang="en-US" b="1" dirty="0" err="1"/>
                <a:t>val</a:t>
              </a:r>
              <a:r>
                <a:rPr lang="en-US" b="1" dirty="0"/>
                <a:t>):</a:t>
              </a:r>
            </a:p>
            <a:p>
              <a:r>
                <a:rPr lang="en-US" b="1" dirty="0"/>
                <a:t>    return </a:t>
              </a:r>
              <a:r>
                <a:rPr lang="en-US" b="1" dirty="0" err="1"/>
                <a:t>neptune.log_metric</a:t>
              </a:r>
              <a:r>
                <a:rPr lang="en-US" b="1" dirty="0"/>
                <a:t>(name, </a:t>
              </a:r>
              <a:r>
                <a:rPr lang="en-US" b="1" dirty="0" err="1"/>
                <a:t>val</a:t>
              </a:r>
              <a:r>
                <a:rPr lang="en-US" b="1" dirty="0"/>
                <a:t>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4CD30EC-F221-4E97-AD29-15F51FE31FEA}"/>
              </a:ext>
            </a:extLst>
          </p:cNvPr>
          <p:cNvSpPr txBox="1"/>
          <p:nvPr/>
        </p:nvSpPr>
        <p:spPr>
          <a:xfrm>
            <a:off x="3356865" y="6414619"/>
            <a:ext cx="6525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F3F3F"/>
                </a:solidFill>
              </a:rPr>
              <a:t>[1] </a:t>
            </a:r>
            <a:r>
              <a:rPr lang="en-US" altLang="ko-KR" sz="1600" dirty="0">
                <a:solidFill>
                  <a:srgbClr val="3F3F3F"/>
                </a:solidFill>
                <a:hlinkClick r:id="rId3"/>
              </a:rPr>
              <a:t>https://neptune.ai</a:t>
            </a:r>
            <a:r>
              <a:rPr lang="en-US" altLang="ko-KR" sz="1600" dirty="0">
                <a:solidFill>
                  <a:srgbClr val="3F3F3F"/>
                </a:solidFill>
              </a:rPr>
              <a:t> </a:t>
            </a:r>
            <a:r>
              <a:rPr lang="ko-KR" altLang="en-US" sz="1600" dirty="0">
                <a:solidFill>
                  <a:srgbClr val="3F3F3F"/>
                </a:solidFill>
              </a:rPr>
              <a:t>에서 </a:t>
            </a:r>
            <a:r>
              <a:rPr lang="ko-KR" altLang="en-US" sz="1600" b="1" dirty="0">
                <a:solidFill>
                  <a:srgbClr val="00B0F0"/>
                </a:solidFill>
              </a:rPr>
              <a:t>튜토리얼 제공</a:t>
            </a:r>
            <a:r>
              <a:rPr lang="ko-KR" altLang="en-US" sz="1600" dirty="0">
                <a:solidFill>
                  <a:srgbClr val="3F3F3F"/>
                </a:solidFill>
              </a:rPr>
              <a:t> </a:t>
            </a:r>
            <a:r>
              <a:rPr lang="en-US" altLang="ko-KR" sz="1600" dirty="0">
                <a:solidFill>
                  <a:srgbClr val="3F3F3F"/>
                </a:solidFill>
              </a:rPr>
              <a:t>(</a:t>
            </a:r>
            <a:r>
              <a:rPr lang="ko-KR" altLang="en-US" sz="1600" dirty="0">
                <a:solidFill>
                  <a:srgbClr val="3F3F3F"/>
                </a:solidFill>
              </a:rPr>
              <a:t>동영상도 있음</a:t>
            </a:r>
            <a:r>
              <a:rPr lang="en-US" altLang="ko-KR" sz="1600" dirty="0">
                <a:solidFill>
                  <a:srgbClr val="3F3F3F"/>
                </a:solidFill>
              </a:rPr>
              <a:t>)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059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lang="en-US" altLang="ko-KR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Neptune 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시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각</a:t>
            </a:r>
            <a:r>
              <a:rPr lang="ko-KR" altLang="en-US" sz="3200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화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B29F6814-21F9-4F94-9ADE-AC0D70F0E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9364" y="3227360"/>
            <a:ext cx="6345705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실험 날짜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조건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변수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주석 등 </a:t>
            </a:r>
            <a:r>
              <a:rPr lang="ko-KR" altLang="en-US" sz="22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넵튠에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업데이트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923BBA-8754-4F8C-985C-0DE693E34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" t="26085" r="34856" b="45027"/>
          <a:stretch/>
        </p:blipFill>
        <p:spPr>
          <a:xfrm>
            <a:off x="466091" y="1161774"/>
            <a:ext cx="8213405" cy="2053538"/>
          </a:xfrm>
          <a:prstGeom prst="rect">
            <a:avLst/>
          </a:prstGeom>
        </p:spPr>
      </p:pic>
      <p:sp>
        <p:nvSpPr>
          <p:cNvPr id="12" name="Text Box 5">
            <a:extLst>
              <a:ext uri="{FF2B5EF4-FFF2-40B4-BE49-F238E27FC236}">
                <a16:creationId xmlns:a16="http://schemas.microsoft.com/office/drawing/2014/main" id="{1A7EB244-73C3-4D23-A9AD-76FD91976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947" y="6178135"/>
            <a:ext cx="486054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원하는 변수 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Tracing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및 실시간 </a:t>
            </a: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plot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468E87-B928-4675-B6D1-077CE3DBA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1" t="40270" r="781" b="13333"/>
          <a:stretch/>
        </p:blipFill>
        <p:spPr>
          <a:xfrm>
            <a:off x="1061610" y="3812134"/>
            <a:ext cx="7321214" cy="23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E98F18F-94EF-4666-961E-87B6B036F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26564"/>
              </p:ext>
            </p:extLst>
          </p:nvPr>
        </p:nvGraphicFramePr>
        <p:xfrm>
          <a:off x="145642" y="1554822"/>
          <a:ext cx="8852715" cy="1395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577">
                  <a:extLst>
                    <a:ext uri="{9D8B030D-6E8A-4147-A177-3AD203B41FA5}">
                      <a16:colId xmlns:a16="http://schemas.microsoft.com/office/drawing/2014/main" val="1940320506"/>
                    </a:ext>
                  </a:extLst>
                </a:gridCol>
                <a:gridCol w="2977499">
                  <a:extLst>
                    <a:ext uri="{9D8B030D-6E8A-4147-A177-3AD203B41FA5}">
                      <a16:colId xmlns:a16="http://schemas.microsoft.com/office/drawing/2014/main" val="959107924"/>
                    </a:ext>
                  </a:extLst>
                </a:gridCol>
                <a:gridCol w="2810193">
                  <a:extLst>
                    <a:ext uri="{9D8B030D-6E8A-4147-A177-3AD203B41FA5}">
                      <a16:colId xmlns:a16="http://schemas.microsoft.com/office/drawing/2014/main" val="3762862341"/>
                    </a:ext>
                  </a:extLst>
                </a:gridCol>
                <a:gridCol w="2020446">
                  <a:extLst>
                    <a:ext uri="{9D8B030D-6E8A-4147-A177-3AD203B41FA5}">
                      <a16:colId xmlns:a16="http://schemas.microsoft.com/office/drawing/2014/main" val="2809489688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14991"/>
                  </a:ext>
                </a:extLst>
              </a:tr>
              <a:tr h="4727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gluon_resnext101_64x4d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Standardization </a:t>
                      </a:r>
                      <a:r>
                        <a:rPr lang="ko-KR" altLang="en-US" sz="1600" dirty="0"/>
                        <a:t>적용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90.22 %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26593"/>
                  </a:ext>
                </a:extLst>
              </a:tr>
              <a:tr h="4727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gluon_resnext101_64x4d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augmentation </a:t>
                      </a:r>
                      <a:r>
                        <a:rPr lang="ko-KR" altLang="en-US" sz="1600" dirty="0"/>
                        <a:t>적용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67.39 %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97461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F2E4702-120D-4B1D-9F68-500C4B561405}"/>
              </a:ext>
            </a:extLst>
          </p:cNvPr>
          <p:cNvSpPr/>
          <p:nvPr/>
        </p:nvSpPr>
        <p:spPr>
          <a:xfrm>
            <a:off x="98629" y="3379266"/>
            <a:ext cx="89467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지나친 </a:t>
            </a:r>
            <a:r>
              <a:rPr lang="en-US" altLang="ko-KR" b="1" dirty="0"/>
              <a:t>Data Augmentation</a:t>
            </a:r>
            <a:r>
              <a:rPr lang="ko-KR" altLang="en-US" b="1" dirty="0"/>
              <a:t>으로 성능 감소 발생</a:t>
            </a:r>
            <a:endParaRPr lang="en-US" altLang="ko-KR" b="1" dirty="0"/>
          </a:p>
          <a:p>
            <a:pPr algn="ctr"/>
            <a:r>
              <a:rPr lang="ko-KR" altLang="en-US" b="1" dirty="0" err="1">
                <a:solidFill>
                  <a:srgbClr val="00B0F0"/>
                </a:solidFill>
              </a:rPr>
              <a:t>확률값</a:t>
            </a:r>
            <a:r>
              <a:rPr lang="ko-KR" altLang="en-US" b="1" dirty="0">
                <a:solidFill>
                  <a:srgbClr val="00B0F0"/>
                </a:solidFill>
              </a:rPr>
              <a:t> </a:t>
            </a:r>
            <a:r>
              <a:rPr lang="en-US" altLang="ko-KR" b="1" dirty="0">
                <a:solidFill>
                  <a:srgbClr val="00B0F0"/>
                </a:solidFill>
              </a:rPr>
              <a:t>p</a:t>
            </a:r>
            <a:r>
              <a:rPr lang="en-US" altLang="ko-KR" b="1" dirty="0"/>
              <a:t> </a:t>
            </a:r>
            <a:r>
              <a:rPr lang="ko-KR" altLang="en-US" b="1" dirty="0">
                <a:solidFill>
                  <a:srgbClr val="00B0F0"/>
                </a:solidFill>
              </a:rPr>
              <a:t>낮춤</a:t>
            </a:r>
            <a:endParaRPr lang="en-US" b="1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344C39C-8B41-4FC8-B7AD-97140E7AF70B}"/>
              </a:ext>
            </a:extLst>
          </p:cNvPr>
          <p:cNvSpPr/>
          <p:nvPr/>
        </p:nvSpPr>
        <p:spPr>
          <a:xfrm>
            <a:off x="4354988" y="3080815"/>
            <a:ext cx="434024" cy="314396"/>
          </a:xfrm>
          <a:prstGeom prst="downArrow">
            <a:avLst/>
          </a:prstGeom>
          <a:solidFill>
            <a:srgbClr val="00B0F0"/>
          </a:solidFill>
          <a:ln w="9525" cap="rnd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BA928315-3A9A-4B0E-83A2-9A90E5744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359575"/>
              </p:ext>
            </p:extLst>
          </p:nvPr>
        </p:nvGraphicFramePr>
        <p:xfrm>
          <a:off x="161510" y="4147237"/>
          <a:ext cx="8830801" cy="2236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393">
                  <a:extLst>
                    <a:ext uri="{9D8B030D-6E8A-4147-A177-3AD203B41FA5}">
                      <a16:colId xmlns:a16="http://schemas.microsoft.com/office/drawing/2014/main" val="1940320506"/>
                    </a:ext>
                  </a:extLst>
                </a:gridCol>
                <a:gridCol w="2872908">
                  <a:extLst>
                    <a:ext uri="{9D8B030D-6E8A-4147-A177-3AD203B41FA5}">
                      <a16:colId xmlns:a16="http://schemas.microsoft.com/office/drawing/2014/main" val="959107924"/>
                    </a:ext>
                  </a:extLst>
                </a:gridCol>
                <a:gridCol w="2896346">
                  <a:extLst>
                    <a:ext uri="{9D8B030D-6E8A-4147-A177-3AD203B41FA5}">
                      <a16:colId xmlns:a16="http://schemas.microsoft.com/office/drawing/2014/main" val="3762862341"/>
                    </a:ext>
                  </a:extLst>
                </a:gridCol>
                <a:gridCol w="2018154">
                  <a:extLst>
                    <a:ext uri="{9D8B030D-6E8A-4147-A177-3AD203B41FA5}">
                      <a16:colId xmlns:a16="http://schemas.microsoft.com/office/drawing/2014/main" val="2809489688"/>
                    </a:ext>
                  </a:extLst>
                </a:gridCol>
              </a:tblGrid>
              <a:tr h="35873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14991"/>
                  </a:ext>
                </a:extLst>
              </a:tr>
              <a:tr h="3768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gluon_resnext101_64x4d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</a:t>
                      </a:r>
                      <a:r>
                        <a:rPr lang="en-US" sz="1600" dirty="0" err="1"/>
                        <a:t>agumentation</a:t>
                      </a:r>
                      <a:r>
                        <a:rPr lang="en-US" sz="1600" dirty="0"/>
                        <a:t> </a:t>
                      </a:r>
                      <a:r>
                        <a:rPr lang="ko-KR" altLang="en-US" sz="1600" dirty="0"/>
                        <a:t>수정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84.78 %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26593"/>
                  </a:ext>
                </a:extLst>
              </a:tr>
              <a:tr h="5557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gluon_resnext101_64x4d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Data </a:t>
                      </a:r>
                      <a:r>
                        <a:rPr lang="en-US" sz="1600" dirty="0" err="1"/>
                        <a:t>agumentation</a:t>
                      </a:r>
                      <a:r>
                        <a:rPr lang="en-US" sz="1600" dirty="0"/>
                        <a:t> </a:t>
                      </a:r>
                      <a:r>
                        <a:rPr lang="ko-KR" altLang="en-US" sz="1600" dirty="0"/>
                        <a:t>수정</a:t>
                      </a:r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Normalize</a:t>
                      </a:r>
                      <a:r>
                        <a:rPr lang="ko-KR" altLang="en-US" sz="1600" dirty="0"/>
                        <a:t>로 변경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81.52 %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197461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Standardization</a:t>
                      </a:r>
                      <a:r>
                        <a:rPr lang="ko-KR" altLang="en-US" sz="1600" dirty="0"/>
                        <a:t>로 다시 변경</a:t>
                      </a:r>
                      <a:endParaRPr lang="en-US" altLang="ko-KR" sz="1600" dirty="0"/>
                    </a:p>
                    <a:p>
                      <a:pPr algn="ctr"/>
                      <a:r>
                        <a:rPr lang="ko-KR" altLang="en-US" sz="1600" dirty="0"/>
                        <a:t>백본 모델 변경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88.04 %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811913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Augmentation </a:t>
                      </a:r>
                      <a:r>
                        <a:rPr lang="ko-KR" altLang="en-US" sz="1600" dirty="0"/>
                        <a:t>수정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86.96 %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78771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387A58-5167-4423-8075-8DDB086DFEF8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정량적 평가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2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387A58-5167-4423-8075-8DDB086DFEF8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정량적 평가</a:t>
            </a:r>
            <a:endParaRPr lang="en-US" sz="2400" b="1" dirty="0"/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3D78AEAE-AA93-4895-BEF6-BB9C1EE6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776965"/>
              </p:ext>
            </p:extLst>
          </p:nvPr>
        </p:nvGraphicFramePr>
        <p:xfrm>
          <a:off x="156599" y="1440320"/>
          <a:ext cx="8830801" cy="742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393">
                  <a:extLst>
                    <a:ext uri="{9D8B030D-6E8A-4147-A177-3AD203B41FA5}">
                      <a16:colId xmlns:a16="http://schemas.microsoft.com/office/drawing/2014/main" val="1940320506"/>
                    </a:ext>
                  </a:extLst>
                </a:gridCol>
                <a:gridCol w="2872908">
                  <a:extLst>
                    <a:ext uri="{9D8B030D-6E8A-4147-A177-3AD203B41FA5}">
                      <a16:colId xmlns:a16="http://schemas.microsoft.com/office/drawing/2014/main" val="959107924"/>
                    </a:ext>
                  </a:extLst>
                </a:gridCol>
                <a:gridCol w="2896346">
                  <a:extLst>
                    <a:ext uri="{9D8B030D-6E8A-4147-A177-3AD203B41FA5}">
                      <a16:colId xmlns:a16="http://schemas.microsoft.com/office/drawing/2014/main" val="3762862341"/>
                    </a:ext>
                  </a:extLst>
                </a:gridCol>
                <a:gridCol w="2018154">
                  <a:extLst>
                    <a:ext uri="{9D8B030D-6E8A-4147-A177-3AD203B41FA5}">
                      <a16:colId xmlns:a16="http://schemas.microsoft.com/office/drawing/2014/main" val="2809489688"/>
                    </a:ext>
                  </a:extLst>
                </a:gridCol>
              </a:tblGrid>
              <a:tr h="35873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14991"/>
                  </a:ext>
                </a:extLst>
              </a:tr>
              <a:tr h="37684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efficientnet_b3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Batch size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/>
                        <a:t>66.30 %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2659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A5C5DB-810F-4D93-ACC3-9931D851D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573489"/>
              </p:ext>
            </p:extLst>
          </p:nvPr>
        </p:nvGraphicFramePr>
        <p:xfrm>
          <a:off x="161510" y="3068960"/>
          <a:ext cx="882589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010">
                  <a:extLst>
                    <a:ext uri="{9D8B030D-6E8A-4147-A177-3AD203B41FA5}">
                      <a16:colId xmlns:a16="http://schemas.microsoft.com/office/drawing/2014/main" val="979784718"/>
                    </a:ext>
                  </a:extLst>
                </a:gridCol>
                <a:gridCol w="2963098">
                  <a:extLst>
                    <a:ext uri="{9D8B030D-6E8A-4147-A177-3AD203B41FA5}">
                      <a16:colId xmlns:a16="http://schemas.microsoft.com/office/drawing/2014/main" val="2044222623"/>
                    </a:ext>
                  </a:extLst>
                </a:gridCol>
                <a:gridCol w="2854079">
                  <a:extLst>
                    <a:ext uri="{9D8B030D-6E8A-4147-A177-3AD203B41FA5}">
                      <a16:colId xmlns:a16="http://schemas.microsoft.com/office/drawing/2014/main" val="3544919517"/>
                    </a:ext>
                  </a:extLst>
                </a:gridCol>
                <a:gridCol w="1988703">
                  <a:extLst>
                    <a:ext uri="{9D8B030D-6E8A-4147-A177-3AD203B41FA5}">
                      <a16:colId xmlns:a16="http://schemas.microsoft.com/office/drawing/2014/main" val="77116431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12398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모델변경</a:t>
                      </a:r>
                      <a:r>
                        <a:rPr lang="en-US" altLang="ko-KR" sz="1600" dirty="0"/>
                        <a:t>, batch size 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90.21 %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53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[12]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근거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Test set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사이즈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배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73.91 %</a:t>
                      </a:r>
                      <a:endParaRPr lang="en-US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34306"/>
                  </a:ext>
                </a:extLst>
              </a:tr>
              <a:tr h="29260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  <a:endParaRPr lang="en-US" altLang="ko-K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확률합</a:t>
                      </a:r>
                      <a:r>
                        <a:rPr lang="ko-KR" altLang="en-US" sz="1600" dirty="0"/>
                        <a:t> 기반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앙상블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b="0" dirty="0"/>
                        <a:t>(exp5+exp8)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92.39 %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21338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algn="ctr"/>
                      <a:r>
                        <a:rPr lang="en-US" altLang="ko-KR" sz="1800" dirty="0"/>
                        <a:t>gluon_resnext101_64x4d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/>
                        <a:t>확률합</a:t>
                      </a:r>
                      <a:r>
                        <a:rPr lang="ko-KR" altLang="en-US" sz="1600" b="0" dirty="0"/>
                        <a:t> 기반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앙상블</a:t>
                      </a:r>
                      <a:r>
                        <a:rPr lang="ko-KR" altLang="en-US" sz="1600" b="0" dirty="0"/>
                        <a:t> </a:t>
                      </a:r>
                      <a:r>
                        <a:rPr lang="en-US" altLang="ko-KR" sz="1600" b="0" dirty="0"/>
                        <a:t>(exp1+exp5+exp8)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92.39 %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6768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47EBDCF-1632-4258-B645-113175C415D8}"/>
                  </a:ext>
                </a:extLst>
              </p:cNvPr>
              <p:cNvSpPr/>
              <p:nvPr/>
            </p:nvSpPr>
            <p:spPr>
              <a:xfrm>
                <a:off x="1781689" y="2166339"/>
                <a:ext cx="5580620" cy="7840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 err="1"/>
                  <a:t>Efficientnet</a:t>
                </a:r>
                <a:r>
                  <a:rPr lang="en-US" altLang="ko-KR" sz="1600" b="1" dirty="0"/>
                  <a:t>[8]</a:t>
                </a:r>
                <a:r>
                  <a:rPr lang="ko-KR" altLang="en-US" sz="1600" b="1" dirty="0"/>
                  <a:t>은 </a:t>
                </a:r>
                <a:r>
                  <a:rPr lang="en-US" altLang="ko-KR" sz="1600" b="1" dirty="0">
                    <a:solidFill>
                      <a:srgbClr val="00B0F0"/>
                    </a:solidFill>
                  </a:rPr>
                  <a:t>Resolution</a:t>
                </a:r>
                <a:r>
                  <a:rPr lang="ko-KR" altLang="en-US" sz="1600" b="1" dirty="0"/>
                  <a:t>과 </a:t>
                </a:r>
                <a:r>
                  <a:rPr lang="en-US" altLang="ko-KR" sz="1600" b="1" dirty="0">
                    <a:solidFill>
                      <a:srgbClr val="00B0F0"/>
                    </a:solidFill>
                  </a:rPr>
                  <a:t>Depth</a:t>
                </a:r>
                <a:r>
                  <a:rPr lang="ko-KR" altLang="en-US" sz="1600" b="1" dirty="0"/>
                  <a:t>가 커야 성능이 좋음</a:t>
                </a:r>
                <a:endParaRPr lang="en-US" altLang="ko-KR" sz="16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/>
                  <a:t>But </a:t>
                </a:r>
                <a:r>
                  <a:rPr lang="ko-KR" altLang="en-US" sz="1600" b="1" dirty="0" err="1">
                    <a:solidFill>
                      <a:srgbClr val="00B0F0"/>
                    </a:solidFill>
                  </a:rPr>
                  <a:t>코랩</a:t>
                </a:r>
                <a:r>
                  <a:rPr lang="ko-KR" altLang="en-US" sz="1600" b="1" dirty="0" err="1"/>
                  <a:t>에서</a:t>
                </a:r>
                <a:r>
                  <a:rPr lang="ko-KR" altLang="en-US" sz="1600" b="1" dirty="0"/>
                  <a:t> </a:t>
                </a:r>
                <a:r>
                  <a:rPr lang="en-US" altLang="ko-KR" sz="1600" b="1" dirty="0">
                    <a:solidFill>
                      <a:srgbClr val="FF0000"/>
                    </a:solidFill>
                  </a:rPr>
                  <a:t>GPU </a:t>
                </a:r>
                <a:r>
                  <a:rPr lang="ko-KR" altLang="en-US" sz="1600" b="1" dirty="0">
                    <a:solidFill>
                      <a:srgbClr val="FF0000"/>
                    </a:solidFill>
                  </a:rPr>
                  <a:t>메모리부족</a:t>
                </a:r>
                <a:r>
                  <a:rPr lang="ko-KR" altLang="en-US" sz="1600" b="1" dirty="0"/>
                  <a:t>으로 성능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47EBDCF-1632-4258-B645-113175C41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689" y="2166339"/>
                <a:ext cx="5580620" cy="784061"/>
              </a:xfrm>
              <a:prstGeom prst="rect">
                <a:avLst/>
              </a:prstGeom>
              <a:blipFill>
                <a:blip r:embed="rId3"/>
                <a:stretch>
                  <a:fillRect l="-218" r="-218" b="-8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609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387A58-5167-4423-8075-8DDB086DFEF8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정량적 평가</a:t>
            </a:r>
            <a:endParaRPr lang="en-US" sz="2400" b="1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A5C5DB-810F-4D93-ACC3-9931D851D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198720"/>
              </p:ext>
            </p:extLst>
          </p:nvPr>
        </p:nvGraphicFramePr>
        <p:xfrm>
          <a:off x="161510" y="1440016"/>
          <a:ext cx="882589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010">
                  <a:extLst>
                    <a:ext uri="{9D8B030D-6E8A-4147-A177-3AD203B41FA5}">
                      <a16:colId xmlns:a16="http://schemas.microsoft.com/office/drawing/2014/main" val="979784718"/>
                    </a:ext>
                  </a:extLst>
                </a:gridCol>
                <a:gridCol w="2963098">
                  <a:extLst>
                    <a:ext uri="{9D8B030D-6E8A-4147-A177-3AD203B41FA5}">
                      <a16:colId xmlns:a16="http://schemas.microsoft.com/office/drawing/2014/main" val="2044222623"/>
                    </a:ext>
                  </a:extLst>
                </a:gridCol>
                <a:gridCol w="2854079">
                  <a:extLst>
                    <a:ext uri="{9D8B030D-6E8A-4147-A177-3AD203B41FA5}">
                      <a16:colId xmlns:a16="http://schemas.microsoft.com/office/drawing/2014/main" val="3544919517"/>
                    </a:ext>
                  </a:extLst>
                </a:gridCol>
                <a:gridCol w="1988703">
                  <a:extLst>
                    <a:ext uri="{9D8B030D-6E8A-4147-A177-3AD203B41FA5}">
                      <a16:colId xmlns:a16="http://schemas.microsoft.com/office/drawing/2014/main" val="77116431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실험</a:t>
                      </a:r>
                      <a:r>
                        <a:rPr lang="en-US" altLang="ko-KR" dirty="0"/>
                        <a:t>No.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모델명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/>
                        <a:t>주요 변동사항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Acc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12398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모델 변경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B0F0"/>
                          </a:solidFill>
                          <a:highlight>
                            <a:srgbClr val="FFFF00"/>
                          </a:highlight>
                        </a:rPr>
                        <a:t>95.65 %</a:t>
                      </a:r>
                      <a:endParaRPr lang="en-US" sz="1600" b="1" dirty="0">
                        <a:solidFill>
                          <a:srgbClr val="00B0F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9533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13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gluon_resnet152_v1s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gluon_seresnext101_64x4d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+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gluon_resnet152_v1d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확률합</a:t>
                      </a:r>
                      <a:r>
                        <a:rPr lang="ko-KR" altLang="en-US" sz="1600" dirty="0"/>
                        <a:t> 기반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앙상블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b="0" dirty="0"/>
                        <a:t>(exp5+exp8+exp12)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93.48 %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134306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8A6C3C6C-D1B6-4142-BDE2-5E6DA9DC0C12}"/>
              </a:ext>
            </a:extLst>
          </p:cNvPr>
          <p:cNvGrpSpPr/>
          <p:nvPr/>
        </p:nvGrpSpPr>
        <p:grpSpPr>
          <a:xfrm>
            <a:off x="98630" y="4014065"/>
            <a:ext cx="8946740" cy="1972070"/>
            <a:chOff x="98630" y="4059070"/>
            <a:chExt cx="8946740" cy="197207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7283FE0-8A27-4D1B-BA13-4CBBD3F36819}"/>
                </a:ext>
              </a:extLst>
            </p:cNvPr>
            <p:cNvSpPr/>
            <p:nvPr/>
          </p:nvSpPr>
          <p:spPr>
            <a:xfrm>
              <a:off x="98630" y="4509120"/>
              <a:ext cx="8946740" cy="1522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B0F0"/>
                  </a:solidFill>
                </a:rPr>
                <a:t>앙상블</a:t>
              </a:r>
              <a:r>
                <a:rPr lang="ko-KR" altLang="en-US" sz="1600" b="1" dirty="0"/>
                <a:t>을 했음에도 </a:t>
              </a:r>
              <a:r>
                <a:rPr lang="ko-KR" altLang="en-US" sz="1600" b="1" i="1" dirty="0">
                  <a:solidFill>
                    <a:srgbClr val="FF0000"/>
                  </a:solidFill>
                </a:rPr>
                <a:t>성능이 더 떨어짐</a:t>
              </a:r>
              <a:endParaRPr lang="en-US" altLang="ko-KR" sz="1600" b="1" i="1" dirty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∵ </a:t>
              </a:r>
              <a:r>
                <a:rPr lang="ko-KR" altLang="en-US" sz="1600" b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성능이 낮은 모델과 </a:t>
              </a:r>
              <a:r>
                <a:rPr lang="ko-KR" altLang="en-US" sz="1600" b="1" u="sng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높은모델의</a:t>
              </a:r>
              <a:r>
                <a:rPr lang="ko-KR" altLang="en-US" sz="1600" b="1" u="sng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조합</a:t>
              </a:r>
              <a:endParaRPr lang="en-US" altLang="ko-KR" sz="1600" b="1" u="sng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/>
                <a:t>실험결과</a:t>
              </a:r>
              <a:r>
                <a:rPr lang="en-US" altLang="ko-KR" sz="1600" b="1" dirty="0"/>
                <a:t>: </a:t>
              </a:r>
              <a:r>
                <a:rPr lang="ko-KR" altLang="en-US" sz="1600" b="1" dirty="0">
                  <a:solidFill>
                    <a:srgbClr val="00B0F0"/>
                  </a:solidFill>
                </a:rPr>
                <a:t>가장 좋은 성능</a:t>
              </a:r>
              <a:r>
                <a:rPr lang="ko-KR" altLang="en-US" sz="1600" b="1" dirty="0"/>
                <a:t>을 낸 모델은 </a:t>
              </a:r>
              <a:r>
                <a:rPr lang="en-US" altLang="ko-KR" sz="1600" b="1" dirty="0"/>
                <a:t>"</a:t>
              </a:r>
              <a:r>
                <a:rPr lang="ko-KR" altLang="en-US" sz="1600" b="1" dirty="0"/>
                <a:t>실험</a:t>
              </a:r>
              <a:r>
                <a:rPr lang="en-US" altLang="ko-KR" sz="1600" b="1" dirty="0"/>
                <a:t>12”</a:t>
              </a:r>
              <a:r>
                <a:rPr lang="ko-KR" altLang="en-US" sz="1600" b="1" dirty="0"/>
                <a:t>로 </a:t>
              </a:r>
              <a:r>
                <a:rPr lang="en-US" altLang="ko-KR" sz="1600" b="1" dirty="0">
                  <a:solidFill>
                    <a:srgbClr val="00B0F0"/>
                  </a:solidFill>
                  <a:highlight>
                    <a:srgbClr val="FFFF00"/>
                  </a:highlight>
                </a:rPr>
                <a:t>95.65%</a:t>
              </a:r>
              <a:r>
                <a:rPr lang="en-US" altLang="ko-KR" sz="1600" b="1" dirty="0"/>
                <a:t> </a:t>
              </a:r>
              <a:r>
                <a:rPr lang="ko-KR" altLang="en-US" sz="1600" b="1" dirty="0"/>
                <a:t>기록</a:t>
              </a:r>
              <a:endParaRPr lang="en-US" altLang="ko-KR" sz="1600" b="1" dirty="0"/>
            </a:p>
          </p:txBody>
        </p:sp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E264F1C5-014E-4303-BC41-22278A7E0FCC}"/>
                </a:ext>
              </a:extLst>
            </p:cNvPr>
            <p:cNvSpPr/>
            <p:nvPr/>
          </p:nvSpPr>
          <p:spPr>
            <a:xfrm>
              <a:off x="4354988" y="4059070"/>
              <a:ext cx="434024" cy="314396"/>
            </a:xfrm>
            <a:prstGeom prst="downArrow">
              <a:avLst/>
            </a:prstGeom>
            <a:solidFill>
              <a:srgbClr val="00B0F0"/>
            </a:solidFill>
            <a:ln w="9525" cap="rnd">
              <a:solidFill>
                <a:schemeClr val="bg1">
                  <a:lumMod val="50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11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284E3-92DF-4847-A171-13BBDB4353C3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정량적 평가</a:t>
            </a:r>
            <a:endParaRPr lang="en-US" sz="24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1E84FF-0E31-4458-8F81-4AE9E179FC25}"/>
              </a:ext>
            </a:extLst>
          </p:cNvPr>
          <p:cNvGrpSpPr/>
          <p:nvPr/>
        </p:nvGrpSpPr>
        <p:grpSpPr>
          <a:xfrm>
            <a:off x="611560" y="1808820"/>
            <a:ext cx="9086208" cy="2888959"/>
            <a:chOff x="653175" y="1620585"/>
            <a:chExt cx="9086208" cy="288895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C0E09D-5AFA-4A9E-B619-1FF0CAE7579E}"/>
                </a:ext>
              </a:extLst>
            </p:cNvPr>
            <p:cNvSpPr/>
            <p:nvPr/>
          </p:nvSpPr>
          <p:spPr>
            <a:xfrm>
              <a:off x="2587893" y="4047879"/>
              <a:ext cx="71514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Experiment 8: gluon_resnet152_v1s</a:t>
              </a:r>
              <a:r>
                <a:rPr lang="ko-KR" altLang="en-US" sz="1200" b="1" dirty="0"/>
                <a:t>에 대한 그래프 예시</a:t>
              </a:r>
              <a:endParaRPr lang="en-US" sz="1200" b="1" dirty="0"/>
            </a:p>
            <a:p>
              <a:endParaRPr lang="en-US" sz="1200" b="1" dirty="0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18BA299-887D-40B7-8600-C94057F3270A}"/>
                </a:ext>
              </a:extLst>
            </p:cNvPr>
            <p:cNvGrpSpPr/>
            <p:nvPr/>
          </p:nvGrpSpPr>
          <p:grpSpPr>
            <a:xfrm>
              <a:off x="653175" y="1620585"/>
              <a:ext cx="7762063" cy="2427294"/>
              <a:chOff x="568943" y="1690688"/>
              <a:chExt cx="7762063" cy="242729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82527BDB-BDB2-483B-8663-50C70322BB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2917" y="1690688"/>
                <a:ext cx="3808089" cy="2427294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AF7F6AD6-2247-4334-A120-1C5359041B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943" y="1690688"/>
                <a:ext cx="3869436" cy="2427294"/>
              </a:xfrm>
              <a:prstGeom prst="rect">
                <a:avLst/>
              </a:prstGeom>
            </p:spPr>
          </p:pic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B22563-D504-45C1-87F7-5EE3A6E7D5A4}"/>
              </a:ext>
            </a:extLst>
          </p:cNvPr>
          <p:cNvSpPr/>
          <p:nvPr/>
        </p:nvSpPr>
        <p:spPr>
          <a:xfrm>
            <a:off x="989789" y="4914165"/>
            <a:ext cx="7151490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B0F0"/>
                </a:solidFill>
              </a:rPr>
              <a:t>Validation loss</a:t>
            </a:r>
            <a:r>
              <a:rPr lang="ko-KR" altLang="en-US" sz="1600" b="1" dirty="0"/>
              <a:t>를 기준으로 </a:t>
            </a:r>
            <a:r>
              <a:rPr lang="en-US" altLang="ko-KR" sz="1600" b="1" dirty="0">
                <a:solidFill>
                  <a:srgbClr val="00B0F0"/>
                </a:solidFill>
              </a:rPr>
              <a:t>Best model</a:t>
            </a:r>
            <a:r>
              <a:rPr lang="ko-KR" altLang="en-US" sz="1600" b="1" dirty="0"/>
              <a:t>을 저장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B0F0"/>
                </a:solidFill>
              </a:rPr>
              <a:t>모든 실험</a:t>
            </a:r>
            <a:r>
              <a:rPr lang="ko-KR" altLang="en-US" sz="1600" b="1" dirty="0"/>
              <a:t>에 대하여 파라미터</a:t>
            </a:r>
            <a:r>
              <a:rPr lang="en-US" altLang="ko-KR" sz="1600" b="1" dirty="0"/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그래프</a:t>
            </a:r>
            <a:r>
              <a:rPr lang="en-US" altLang="ko-KR" sz="1600" b="1" dirty="0"/>
              <a:t>, </a:t>
            </a:r>
            <a:r>
              <a:rPr lang="ko-KR" altLang="en-US" sz="1600" b="1" dirty="0">
                <a:solidFill>
                  <a:srgbClr val="00B0F0"/>
                </a:solidFill>
              </a:rPr>
              <a:t>체크포인트</a:t>
            </a:r>
            <a:r>
              <a:rPr lang="en-US" altLang="ko-KR" sz="1600" b="1" dirty="0"/>
              <a:t>, CSV</a:t>
            </a:r>
            <a:r>
              <a:rPr lang="ko-KR" altLang="en-US" sz="1600" b="1" dirty="0"/>
              <a:t>파일을 저장</a:t>
            </a:r>
            <a:endParaRPr lang="en-US" altLang="ko-KR" sz="1600" b="1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B0F0"/>
                </a:solidFill>
              </a:rPr>
              <a:t>Learning curve</a:t>
            </a:r>
            <a:r>
              <a:rPr lang="ko-KR" altLang="en-US" sz="1600" b="1" dirty="0"/>
              <a:t>를 참고하여 </a:t>
            </a:r>
            <a:r>
              <a:rPr lang="ko-KR" altLang="en-US" sz="1600" b="1" dirty="0">
                <a:solidFill>
                  <a:srgbClr val="00B0F0"/>
                </a:solidFill>
              </a:rPr>
              <a:t>추가학습여부</a:t>
            </a:r>
            <a:r>
              <a:rPr lang="ko-KR" altLang="en-US" sz="1600" b="1" dirty="0"/>
              <a:t>를 결정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604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284E3-92DF-4847-A171-13BBDB4353C3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정성적 평가</a:t>
            </a:r>
            <a:endParaRPr lang="en-US" sz="2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573E06-1A66-4400-9DBC-9BC60E08BEC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3891" y="1633906"/>
            <a:ext cx="3780000" cy="198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BC7D84-7CE3-4A5A-8C39-9167CC36106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07015" y="1628800"/>
            <a:ext cx="3780000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EF6E75-86A1-42B0-A4AC-1B8503630C3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2732" y="4142190"/>
            <a:ext cx="3780000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5D9515-E48A-43A2-8625-55BCD1D66DB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707015" y="4129459"/>
            <a:ext cx="3780000" cy="1980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67663F-7CF8-4788-B71E-9E7EF7EB777D}"/>
              </a:ext>
            </a:extLst>
          </p:cNvPr>
          <p:cNvSpPr/>
          <p:nvPr/>
        </p:nvSpPr>
        <p:spPr>
          <a:xfrm>
            <a:off x="2158194" y="3599644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오답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D6CE51-1D23-4722-9224-129BB6A4B9C0}"/>
              </a:ext>
            </a:extLst>
          </p:cNvPr>
          <p:cNvSpPr/>
          <p:nvPr/>
        </p:nvSpPr>
        <p:spPr>
          <a:xfrm>
            <a:off x="6292477" y="3585618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AC7202-2880-425F-BACD-C43061535480}"/>
              </a:ext>
            </a:extLst>
          </p:cNvPr>
          <p:cNvSpPr/>
          <p:nvPr/>
        </p:nvSpPr>
        <p:spPr>
          <a:xfrm>
            <a:off x="2158193" y="6138408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30A576-8C49-41FD-9124-F133B5593BCA}"/>
              </a:ext>
            </a:extLst>
          </p:cNvPr>
          <p:cNvSpPr/>
          <p:nvPr/>
        </p:nvSpPr>
        <p:spPr>
          <a:xfrm>
            <a:off x="6292476" y="6122190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5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284E3-92DF-4847-A171-13BBDB4353C3}"/>
              </a:ext>
            </a:extLst>
          </p:cNvPr>
          <p:cNvSpPr/>
          <p:nvPr/>
        </p:nvSpPr>
        <p:spPr>
          <a:xfrm>
            <a:off x="237234" y="961154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정성적 평가</a:t>
            </a:r>
            <a:endParaRPr 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2DDC59-AFAA-4BE8-B480-59AB3B78717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5" y="1636735"/>
            <a:ext cx="3780000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1F3C7-73A4-4018-A47B-749684591F1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42030" y="1629020"/>
            <a:ext cx="3780000" cy="198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D77697-3D3F-4169-8A2F-992531FCBC1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6555" y="3976995"/>
            <a:ext cx="3780000" cy="19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BDE0620-6347-4227-B6A1-F98C507B753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887458" y="3976995"/>
            <a:ext cx="3780000" cy="198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57FA97-A8CE-4343-9666-030BA0C62F55}"/>
              </a:ext>
            </a:extLst>
          </p:cNvPr>
          <p:cNvSpPr/>
          <p:nvPr/>
        </p:nvSpPr>
        <p:spPr>
          <a:xfrm>
            <a:off x="6417205" y="3510031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E889975-2628-4682-B75B-9FA57E4C383E}"/>
              </a:ext>
            </a:extLst>
          </p:cNvPr>
          <p:cNvSpPr/>
          <p:nvPr/>
        </p:nvSpPr>
        <p:spPr>
          <a:xfrm>
            <a:off x="2062007" y="3486989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E72195-2505-4311-A88D-42CF648AF3A2}"/>
              </a:ext>
            </a:extLst>
          </p:cNvPr>
          <p:cNvSpPr/>
          <p:nvPr/>
        </p:nvSpPr>
        <p:spPr>
          <a:xfrm>
            <a:off x="2062006" y="6030311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45B2B9-5CC4-47DA-A360-E6D71EAC7FB7}"/>
              </a:ext>
            </a:extLst>
          </p:cNvPr>
          <p:cNvSpPr/>
          <p:nvPr/>
        </p:nvSpPr>
        <p:spPr>
          <a:xfrm>
            <a:off x="6472921" y="6030311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9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19F6F7-9DEF-4458-9707-28E5E06552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360185" y="0"/>
            <a:ext cx="4267200" cy="6858000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6D58AB5F-51EB-4DF6-B66A-A5B253288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1556" y="1808820"/>
            <a:ext cx="5265585" cy="44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•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세종대학교 건물 이미지를 분류하는 알고리즘 제작</a:t>
            </a:r>
          </a:p>
        </p:txBody>
      </p:sp>
      <p:sp>
        <p:nvSpPr>
          <p:cNvPr id="56" name="TextBox 55"/>
          <p:cNvSpPr txBox="1"/>
          <p:nvPr/>
        </p:nvSpPr>
        <p:spPr bwMode="auto">
          <a:xfrm>
            <a:off x="478159" y="242257"/>
            <a:ext cx="6510115" cy="12464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I. Sejong Landmark Challenge (SLC)</a:t>
            </a:r>
          </a:p>
          <a:p>
            <a:pPr>
              <a:spcBef>
                <a:spcPct val="50000"/>
              </a:spcBef>
            </a:pPr>
            <a:endParaRPr lang="ko-KR" altLang="en-US" sz="30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0" name="Text Box 5">
            <a:extLst>
              <a:ext uri="{FF2B5EF4-FFF2-40B4-BE49-F238E27FC236}">
                <a16:creationId xmlns:a16="http://schemas.microsoft.com/office/drawing/2014/main" id="{55F1E97B-7C3A-4036-8A2C-FECF17E48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839" y="1215985"/>
            <a:ext cx="5265585" cy="44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4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Sejong Landmark Challenge</a:t>
            </a:r>
            <a:r>
              <a:rPr lang="ko-KR" altLang="en-US" sz="24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란</a:t>
            </a:r>
            <a:r>
              <a:rPr lang="en-US" altLang="ko-KR" sz="24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?</a:t>
            </a:r>
            <a:endParaRPr lang="ko-KR" altLang="en-US" sz="24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A4F0230-DE26-437C-B14F-B62211A7A5F3}"/>
              </a:ext>
            </a:extLst>
          </p:cNvPr>
          <p:cNvGrpSpPr/>
          <p:nvPr/>
        </p:nvGrpSpPr>
        <p:grpSpPr>
          <a:xfrm>
            <a:off x="4256965" y="2407958"/>
            <a:ext cx="4150999" cy="2672600"/>
            <a:chOff x="4346975" y="2843936"/>
            <a:chExt cx="4150999" cy="26726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5F15C1B-B963-4600-9588-D07D781C9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8274" y="2978950"/>
              <a:ext cx="1485587" cy="25289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A294A4-084D-4010-A963-75CA8097A770}"/>
                </a:ext>
              </a:extLst>
            </p:cNvPr>
            <p:cNvSpPr txBox="1"/>
            <p:nvPr/>
          </p:nvSpPr>
          <p:spPr>
            <a:xfrm>
              <a:off x="4346975" y="4037588"/>
              <a:ext cx="1542756" cy="33855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CNN</a:t>
              </a:r>
              <a:r>
                <a:rPr lang="ko-KR" altLang="en-US" sz="1600" b="1" dirty="0"/>
                <a:t>기반 모델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01E5BBE-5254-4245-AB80-EC6DFEE7F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9029" y="4197253"/>
              <a:ext cx="1003747" cy="96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349E577-F00E-49AD-995E-63FB5530E31F}"/>
                </a:ext>
              </a:extLst>
            </p:cNvPr>
            <p:cNvSpPr txBox="1"/>
            <p:nvPr/>
          </p:nvSpPr>
          <p:spPr>
            <a:xfrm>
              <a:off x="6955218" y="2843936"/>
              <a:ext cx="1542756" cy="26726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1600" b="1" dirty="0"/>
            </a:p>
          </p:txBody>
        </p:sp>
      </p:grpSp>
      <p:sp>
        <p:nvSpPr>
          <p:cNvPr id="51" name="Text Box 5">
            <a:extLst>
              <a:ext uri="{FF2B5EF4-FFF2-40B4-BE49-F238E27FC236}">
                <a16:creationId xmlns:a16="http://schemas.microsoft.com/office/drawing/2014/main" id="{1E89A19D-339A-49A6-8FB4-DAF314D76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699" y="5644326"/>
            <a:ext cx="36572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이미지를 </a:t>
            </a:r>
            <a:r>
              <a:rPr lang="en-US" altLang="ko-KR" sz="20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6</a:t>
            </a:r>
            <a:r>
              <a:rPr lang="ko-KR" altLang="en-US" sz="20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개의 라벨로 분류</a:t>
            </a:r>
            <a:endParaRPr lang="en-US" altLang="ko-KR" sz="2000" b="1" kern="0" dirty="0">
              <a:solidFill>
                <a:srgbClr val="00B0F0"/>
              </a:solidFill>
              <a:highlight>
                <a:srgbClr val="FFFF00"/>
              </a:highlight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5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374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모델평가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284E3-92DF-4847-A171-13BBDB4353C3}"/>
              </a:ext>
            </a:extLst>
          </p:cNvPr>
          <p:cNvSpPr/>
          <p:nvPr/>
        </p:nvSpPr>
        <p:spPr>
          <a:xfrm>
            <a:off x="237234" y="953725"/>
            <a:ext cx="76042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/>
              <a:t>정성적 평가</a:t>
            </a:r>
            <a:endParaRPr lang="en-US" sz="24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C2F77B-FB02-45E9-8317-43FA913B00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5" y="1641094"/>
            <a:ext cx="3780000" cy="19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DDBA41-D120-42A9-978C-8FF4789D64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17425" y="1628800"/>
            <a:ext cx="3780000" cy="19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4F080B-D9B3-402B-AC2B-A5C4FB86069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7385" y="3981134"/>
            <a:ext cx="3780000" cy="19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02D31D-A702-43B1-A490-4741B6AA1A7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07623" y="3981134"/>
            <a:ext cx="3780000" cy="198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55AE7B-481D-4971-81BD-F30D4FF357BC}"/>
              </a:ext>
            </a:extLst>
          </p:cNvPr>
          <p:cNvSpPr/>
          <p:nvPr/>
        </p:nvSpPr>
        <p:spPr>
          <a:xfrm>
            <a:off x="6202887" y="5899655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FF0000"/>
                </a:solidFill>
              </a:rPr>
              <a:t>오답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16F02B-A249-4355-8F71-C3CEEBFE9E60}"/>
              </a:ext>
            </a:extLst>
          </p:cNvPr>
          <p:cNvSpPr/>
          <p:nvPr/>
        </p:nvSpPr>
        <p:spPr>
          <a:xfrm>
            <a:off x="2062847" y="3546320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BED0B5-CD3B-4068-94D1-A279DB130366}"/>
              </a:ext>
            </a:extLst>
          </p:cNvPr>
          <p:cNvSpPr/>
          <p:nvPr/>
        </p:nvSpPr>
        <p:spPr>
          <a:xfrm>
            <a:off x="2062846" y="5899655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D57615-94CE-4BCA-B153-49012BE7182D}"/>
              </a:ext>
            </a:extLst>
          </p:cNvPr>
          <p:cNvSpPr/>
          <p:nvPr/>
        </p:nvSpPr>
        <p:spPr>
          <a:xfrm>
            <a:off x="6193085" y="3525966"/>
            <a:ext cx="60907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00B0F0"/>
                </a:solidFill>
              </a:rPr>
              <a:t>정답</a:t>
            </a:r>
            <a:endParaRPr lang="en-US" altLang="ko-KR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2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43688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VIII</a:t>
            </a:r>
            <a:r>
              <a:rPr lang="en-US" altLang="ko-KR" sz="32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</a:t>
            </a: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개선방안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7C27BC-1191-47B6-A21D-9F96CF4C7801}"/>
              </a:ext>
            </a:extLst>
          </p:cNvPr>
          <p:cNvSpPr/>
          <p:nvPr/>
        </p:nvSpPr>
        <p:spPr>
          <a:xfrm>
            <a:off x="478159" y="1178750"/>
            <a:ext cx="7604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개선 방안</a:t>
            </a:r>
            <a:endParaRPr lang="en-US" sz="28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2A244F-0A32-4900-A251-60BD46F37206}"/>
              </a:ext>
            </a:extLst>
          </p:cNvPr>
          <p:cNvSpPr/>
          <p:nvPr/>
        </p:nvSpPr>
        <p:spPr>
          <a:xfrm>
            <a:off x="611560" y="1898830"/>
            <a:ext cx="8280920" cy="3882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1600" b="1" dirty="0"/>
              <a:t>다른 앙상블기법을 이용</a:t>
            </a:r>
            <a:endParaRPr lang="en-US" altLang="ko-KR" sz="16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각 모델마다 나온 </a:t>
            </a:r>
            <a:r>
              <a:rPr lang="en-US" altLang="ko-KR" sz="1400" b="1" dirty="0"/>
              <a:t>feature</a:t>
            </a:r>
            <a:r>
              <a:rPr lang="ko-KR" altLang="en-US" sz="1400" b="1" dirty="0"/>
              <a:t>를 </a:t>
            </a:r>
            <a:r>
              <a:rPr lang="en-US" altLang="ko-KR" sz="1400" b="1" dirty="0">
                <a:solidFill>
                  <a:srgbClr val="00B0F0"/>
                </a:solidFill>
              </a:rPr>
              <a:t>L2 norm </a:t>
            </a:r>
            <a:r>
              <a:rPr lang="ko-KR" altLang="en-US" sz="1400" b="1" dirty="0">
                <a:solidFill>
                  <a:srgbClr val="00B0F0"/>
                </a:solidFill>
              </a:rPr>
              <a:t>적용 </a:t>
            </a:r>
            <a:r>
              <a:rPr lang="ko-KR" altLang="en-US" sz="1400" b="1" dirty="0"/>
              <a:t>후 </a:t>
            </a:r>
            <a:r>
              <a:rPr lang="en-US" altLang="ko-KR" sz="1400" b="1" dirty="0">
                <a:solidFill>
                  <a:srgbClr val="00B0F0"/>
                </a:solidFill>
              </a:rPr>
              <a:t>concatenate</a:t>
            </a:r>
            <a:r>
              <a:rPr lang="ko-KR" altLang="en-US" sz="1400" b="1" dirty="0"/>
              <a:t>하여 </a:t>
            </a:r>
            <a:r>
              <a:rPr lang="ko-KR" altLang="en-US" sz="1400" b="1" dirty="0">
                <a:solidFill>
                  <a:srgbClr val="00B0F0"/>
                </a:solidFill>
              </a:rPr>
              <a:t>새로운 </a:t>
            </a:r>
            <a:r>
              <a:rPr lang="en-US" altLang="ko-KR" sz="1400" b="1" dirty="0">
                <a:solidFill>
                  <a:srgbClr val="00B0F0"/>
                </a:solidFill>
              </a:rPr>
              <a:t>feature</a:t>
            </a:r>
            <a:r>
              <a:rPr lang="ko-KR" altLang="en-US" sz="1400" b="1" dirty="0"/>
              <a:t>로 사용</a:t>
            </a:r>
            <a:endParaRPr lang="en-US" altLang="ko-KR" sz="14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/>
              <a:t> </a:t>
            </a:r>
            <a:r>
              <a:rPr lang="ko-KR" altLang="en-US" sz="1400" b="1" dirty="0"/>
              <a:t>다른 앙상블기법 </a:t>
            </a:r>
            <a:r>
              <a:rPr lang="en-US" altLang="ko-KR" sz="1400" b="1" dirty="0">
                <a:solidFill>
                  <a:srgbClr val="00B0F0"/>
                </a:solidFill>
              </a:rPr>
              <a:t>(Voting, Bagging, Boosting) </a:t>
            </a:r>
            <a:r>
              <a:rPr lang="ko-KR" altLang="en-US" sz="1400" b="1" dirty="0"/>
              <a:t>사용</a:t>
            </a:r>
            <a:endParaRPr lang="en-US" altLang="ko-KR" sz="16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Cos similarity</a:t>
            </a:r>
            <a:r>
              <a:rPr lang="ko-KR" altLang="en-US" sz="1600" b="1" dirty="0"/>
              <a:t>를 이용한 </a:t>
            </a:r>
            <a:r>
              <a:rPr lang="ko-KR" altLang="en-US" sz="1600" b="1" dirty="0" err="1"/>
              <a:t>이미지유사도</a:t>
            </a:r>
            <a:r>
              <a:rPr lang="ko-KR" altLang="en-US" sz="1600" b="1" dirty="0"/>
              <a:t> 비교</a:t>
            </a:r>
            <a:endParaRPr lang="en-US" altLang="ko-KR" sz="16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Trainset</a:t>
            </a:r>
            <a:r>
              <a:rPr lang="ko-KR" altLang="en-US" sz="1600" b="1" dirty="0"/>
              <a:t>에서 </a:t>
            </a:r>
            <a:r>
              <a:rPr lang="en-US" altLang="ko-KR" sz="1600" b="1" dirty="0"/>
              <a:t>Non-landmark </a:t>
            </a:r>
            <a:r>
              <a:rPr lang="ko-KR" altLang="en-US" sz="1600" b="1" dirty="0"/>
              <a:t>이미지 제거</a:t>
            </a:r>
            <a:endParaRPr lang="en-US" altLang="ko-KR" sz="1600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1600" b="1" dirty="0"/>
              <a:t>Multi-GPU, </a:t>
            </a:r>
            <a:r>
              <a:rPr lang="ko-KR" altLang="en-US" sz="1600" b="1" dirty="0"/>
              <a:t>메모리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사용</a:t>
            </a:r>
            <a:endParaRPr lang="en-US" altLang="ko-KR" sz="16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이미지해상도</a:t>
            </a:r>
            <a:r>
              <a:rPr lang="en-US" altLang="ko-KR" sz="1400" b="1" dirty="0"/>
              <a:t>, Depth, Batch size</a:t>
            </a:r>
            <a:r>
              <a:rPr lang="ko-KR" altLang="en-US" sz="1400" b="1" dirty="0"/>
              <a:t>를 키워서 </a:t>
            </a:r>
            <a:r>
              <a:rPr lang="en-US" altLang="ko-KR" sz="1400" b="1" dirty="0" err="1"/>
              <a:t>efficientnet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학습</a:t>
            </a:r>
            <a:endParaRPr lang="en-US" altLang="ko-KR" sz="1400" b="1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/>
              <a:t> </a:t>
            </a:r>
            <a:r>
              <a:rPr lang="en-US" altLang="ko-KR" sz="1200" b="1" dirty="0">
                <a:solidFill>
                  <a:srgbClr val="00B0F0"/>
                </a:solidFill>
              </a:rPr>
              <a:t>Metric learning </a:t>
            </a:r>
            <a:r>
              <a:rPr lang="ko-KR" altLang="en-US" sz="1200" b="1" dirty="0"/>
              <a:t>기반 </a:t>
            </a:r>
            <a:r>
              <a:rPr lang="en-US" altLang="ko-KR" sz="1200" b="1" dirty="0"/>
              <a:t>loss </a:t>
            </a:r>
            <a:r>
              <a:rPr lang="ko-KR" altLang="en-US" sz="1200" b="1" dirty="0"/>
              <a:t>사용시 </a:t>
            </a:r>
            <a:r>
              <a:rPr lang="en-US" altLang="ko-KR" sz="1200" b="1" dirty="0"/>
              <a:t>batch size </a:t>
            </a:r>
            <a:r>
              <a:rPr lang="ko-KR" altLang="en-US" sz="1200" b="1" dirty="0"/>
              <a:t>영향도 </a:t>
            </a:r>
            <a:r>
              <a:rPr lang="ko-KR" altLang="en-US" sz="1200" b="1" dirty="0" err="1"/>
              <a:t>있을거라</a:t>
            </a:r>
            <a:r>
              <a:rPr lang="ko-KR" altLang="en-US" sz="1200" b="1" dirty="0"/>
              <a:t> 예측</a:t>
            </a:r>
            <a:endParaRPr lang="en-US" altLang="ko-KR" sz="12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b="1" dirty="0"/>
              <a:t> </a:t>
            </a:r>
            <a:r>
              <a:rPr lang="ko-KR" altLang="en-US" sz="1600" b="1" dirty="0">
                <a:solidFill>
                  <a:srgbClr val="00B0F0"/>
                </a:solidFill>
              </a:rPr>
              <a:t>데이터로더</a:t>
            </a:r>
            <a:r>
              <a:rPr lang="ko-KR" altLang="en-US" sz="1600" b="1" dirty="0"/>
              <a:t> 설계시 </a:t>
            </a:r>
            <a:r>
              <a:rPr lang="ko-KR" altLang="en-US" sz="1600" b="1" dirty="0">
                <a:solidFill>
                  <a:srgbClr val="00B0F0"/>
                </a:solidFill>
              </a:rPr>
              <a:t>파일경로만을 </a:t>
            </a:r>
            <a:r>
              <a:rPr lang="en-US" altLang="ko-KR" sz="1600" b="1" dirty="0">
                <a:solidFill>
                  <a:srgbClr val="00B0F0"/>
                </a:solidFill>
              </a:rPr>
              <a:t>CSV</a:t>
            </a:r>
            <a:r>
              <a:rPr lang="ko-KR" altLang="en-US" sz="1600" b="1" dirty="0">
                <a:solidFill>
                  <a:srgbClr val="00B0F0"/>
                </a:solidFill>
              </a:rPr>
              <a:t>로</a:t>
            </a:r>
            <a:r>
              <a:rPr lang="ko-KR" altLang="en-US" sz="1600" b="1" dirty="0"/>
              <a:t> 가공하여 메모리 절약</a:t>
            </a: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  메모리 확보로 좀 더 다양한 실험가능</a:t>
            </a:r>
            <a:endParaRPr lang="en-US" altLang="ko-KR" sz="14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   데이터로더 선언부가 훨씬 빠르게 </a:t>
            </a:r>
            <a:r>
              <a:rPr lang="ko-KR" altLang="en-US" sz="1400" b="1" dirty="0" err="1"/>
              <a:t>돌아감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6276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174118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참고 자료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14DF2A-4251-47D0-B72E-855339BEC538}"/>
              </a:ext>
            </a:extLst>
          </p:cNvPr>
          <p:cNvSpPr/>
          <p:nvPr/>
        </p:nvSpPr>
        <p:spPr>
          <a:xfrm>
            <a:off x="431540" y="908720"/>
            <a:ext cx="828092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/>
              <a:t>앱인벤터로</a:t>
            </a:r>
            <a:r>
              <a:rPr lang="ko-KR" altLang="en-US" sz="1600" b="1" dirty="0"/>
              <a:t> 개발한 안드로이드 어플 데모영상 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라이트모델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엣지</a:t>
            </a:r>
            <a:r>
              <a:rPr lang="ko-KR" altLang="en-US" sz="1600" b="1" dirty="0"/>
              <a:t> 컴퓨팅</a:t>
            </a:r>
            <a:r>
              <a:rPr lang="en-US" altLang="ko-KR" sz="1600" b="1" dirty="0"/>
              <a:t>)</a:t>
            </a:r>
          </a:p>
        </p:txBody>
      </p:sp>
      <p:pic>
        <p:nvPicPr>
          <p:cNvPr id="2" name="KakaoTalk_20201216_010403698">
            <a:hlinkClick r:id="" action="ppaction://media"/>
            <a:extLst>
              <a:ext uri="{FF2B5EF4-FFF2-40B4-BE49-F238E27FC236}">
                <a16:creationId xmlns:a16="http://schemas.microsoft.com/office/drawing/2014/main" id="{22DC02DD-11EF-463C-A5C3-EDB1C0BC4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34362" y="1358770"/>
            <a:ext cx="2475275" cy="5382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B307F-9121-448E-8010-62056BF1A497}"/>
              </a:ext>
            </a:extLst>
          </p:cNvPr>
          <p:cNvSpPr txBox="1"/>
          <p:nvPr/>
        </p:nvSpPr>
        <p:spPr>
          <a:xfrm>
            <a:off x="4293998" y="3338990"/>
            <a:ext cx="556003" cy="6049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600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79960EE-631D-4384-B9BB-659049CE1F1D}"/>
              </a:ext>
            </a:extLst>
          </p:cNvPr>
          <p:cNvCxnSpPr>
            <a:cxnSpLocks/>
          </p:cNvCxnSpPr>
          <p:nvPr/>
        </p:nvCxnSpPr>
        <p:spPr>
          <a:xfrm>
            <a:off x="4855494" y="3621204"/>
            <a:ext cx="178673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9836E4-B2CD-4A72-95E1-7CE518964012}"/>
              </a:ext>
            </a:extLst>
          </p:cNvPr>
          <p:cNvSpPr/>
          <p:nvPr/>
        </p:nvSpPr>
        <p:spPr>
          <a:xfrm>
            <a:off x="6642230" y="3349065"/>
            <a:ext cx="14402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err="1"/>
              <a:t>세종랜드마크챌린지</a:t>
            </a:r>
            <a:r>
              <a:rPr lang="ko-KR" altLang="en-US" sz="1600" b="1" dirty="0"/>
              <a:t> 어플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400834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 bwMode="auto">
          <a:xfrm>
            <a:off x="478159" y="242257"/>
            <a:ext cx="2315057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IX. </a:t>
            </a:r>
            <a:r>
              <a:rPr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참고 자료</a:t>
            </a:r>
            <a:endParaRPr lang="ko-KR" altLang="en-US" sz="3000" b="1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모서리가 둥근 직사각형 8">
            <a:extLst>
              <a:ext uri="{FF2B5EF4-FFF2-40B4-BE49-F238E27FC236}">
                <a16:creationId xmlns:a16="http://schemas.microsoft.com/office/drawing/2014/main" id="{E5AAD4BA-1C2B-447A-9CDA-38B943F39A52}"/>
              </a:ext>
            </a:extLst>
          </p:cNvPr>
          <p:cNvSpPr/>
          <p:nvPr/>
        </p:nvSpPr>
        <p:spPr>
          <a:xfrm>
            <a:off x="476545" y="1223755"/>
            <a:ext cx="8173089" cy="52287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[1] </a:t>
            </a:r>
            <a:r>
              <a:rPr lang="en-US" altLang="ko-KR" sz="1200" dirty="0">
                <a:solidFill>
                  <a:srgbClr val="3F3F3F"/>
                </a:solidFill>
                <a:hlinkClick r:id="rId4"/>
              </a:rPr>
              <a:t>https://neptune.ai</a:t>
            </a:r>
            <a:r>
              <a:rPr lang="en-US" altLang="ko-KR" sz="1200" dirty="0">
                <a:solidFill>
                  <a:srgbClr val="3F3F3F"/>
                </a:solidFill>
              </a:rPr>
              <a:t> (</a:t>
            </a:r>
            <a:r>
              <a:rPr lang="ko-KR" altLang="en-US" sz="1200" dirty="0" err="1">
                <a:solidFill>
                  <a:srgbClr val="3F3F3F"/>
                </a:solidFill>
              </a:rPr>
              <a:t>넵튠</a:t>
            </a:r>
            <a:r>
              <a:rPr lang="ko-KR" altLang="en-US" sz="1200" dirty="0">
                <a:solidFill>
                  <a:srgbClr val="3F3F3F"/>
                </a:solidFill>
              </a:rPr>
              <a:t> 공식사이트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[2] </a:t>
            </a:r>
            <a:r>
              <a:rPr lang="en-US" altLang="ko-KR" sz="1200" dirty="0">
                <a:solidFill>
                  <a:srgbClr val="3F3F3F"/>
                </a:solidFill>
              </a:rPr>
              <a:t>Henkel, Christof, and Philipp Singer. "Supporting large-scale image recognition with out-of-domain samples." </a:t>
            </a:r>
            <a:r>
              <a:rPr lang="en-US" altLang="ko-KR" sz="1200" dirty="0" err="1">
                <a:solidFill>
                  <a:srgbClr val="3F3F3F"/>
                </a:solidFill>
              </a:rPr>
              <a:t>arXiv</a:t>
            </a:r>
            <a:r>
              <a:rPr lang="en-US" altLang="ko-KR" sz="1200" dirty="0">
                <a:solidFill>
                  <a:srgbClr val="3F3F3F"/>
                </a:solidFill>
              </a:rPr>
              <a:t> preprint arXiv:2010.01650 (2020) (</a:t>
            </a:r>
            <a:r>
              <a:rPr lang="ko-KR" altLang="en-US" sz="1200" dirty="0" err="1">
                <a:solidFill>
                  <a:srgbClr val="3F3F3F"/>
                </a:solidFill>
              </a:rPr>
              <a:t>구글랜드마크</a:t>
            </a:r>
            <a:r>
              <a:rPr lang="ko-KR" altLang="en-US" sz="1200" dirty="0">
                <a:solidFill>
                  <a:srgbClr val="3F3F3F"/>
                </a:solidFill>
              </a:rPr>
              <a:t> </a:t>
            </a:r>
            <a:r>
              <a:rPr lang="ko-KR" altLang="en-US" sz="1200" dirty="0" err="1">
                <a:solidFill>
                  <a:srgbClr val="3F3F3F"/>
                </a:solidFill>
              </a:rPr>
              <a:t>챌린지</a:t>
            </a:r>
            <a:r>
              <a:rPr lang="ko-KR" altLang="en-US" sz="1200" dirty="0">
                <a:solidFill>
                  <a:srgbClr val="3F3F3F"/>
                </a:solidFill>
              </a:rPr>
              <a:t> </a:t>
            </a:r>
            <a:r>
              <a:rPr lang="en-US" altLang="ko-KR" sz="1200" dirty="0">
                <a:solidFill>
                  <a:srgbClr val="3F3F3F"/>
                </a:solidFill>
              </a:rPr>
              <a:t>2020</a:t>
            </a:r>
            <a:r>
              <a:rPr lang="ko-KR" altLang="en-US" sz="1200" dirty="0">
                <a:solidFill>
                  <a:srgbClr val="3F3F3F"/>
                </a:solidFill>
              </a:rPr>
              <a:t> </a:t>
            </a:r>
            <a:r>
              <a:rPr lang="en-US" altLang="ko-KR" sz="1200" dirty="0">
                <a:solidFill>
                  <a:srgbClr val="3F3F3F"/>
                </a:solidFill>
              </a:rPr>
              <a:t>1</a:t>
            </a:r>
            <a:r>
              <a:rPr lang="ko-KR" altLang="en-US" sz="1200" dirty="0">
                <a:solidFill>
                  <a:srgbClr val="3F3F3F"/>
                </a:solidFill>
              </a:rPr>
              <a:t>등 논문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[3] </a:t>
            </a:r>
            <a:r>
              <a:rPr lang="en-US" altLang="ko-KR" sz="1200" dirty="0">
                <a:solidFill>
                  <a:srgbClr val="3F3F3F"/>
                </a:solidFill>
                <a:hlinkClick r:id="rId5"/>
              </a:rPr>
              <a:t>https://albumentations.readthedocs.io/en/latest/</a:t>
            </a:r>
            <a:r>
              <a:rPr lang="en-US" altLang="ko-KR" sz="1200" dirty="0">
                <a:solidFill>
                  <a:srgbClr val="3F3F3F"/>
                </a:solidFill>
              </a:rPr>
              <a:t> (</a:t>
            </a:r>
            <a:r>
              <a:rPr lang="en-US" altLang="ko-KR" sz="1200" dirty="0" err="1">
                <a:solidFill>
                  <a:srgbClr val="3F3F3F"/>
                </a:solidFill>
              </a:rPr>
              <a:t>albumentation</a:t>
            </a:r>
            <a:r>
              <a:rPr lang="en-US" altLang="ko-KR" sz="1200" dirty="0">
                <a:solidFill>
                  <a:srgbClr val="3F3F3F"/>
                </a:solidFill>
              </a:rPr>
              <a:t> </a:t>
            </a:r>
            <a:r>
              <a:rPr lang="ko-KR" altLang="en-US" sz="1200" dirty="0">
                <a:solidFill>
                  <a:srgbClr val="3F3F3F"/>
                </a:solidFill>
              </a:rPr>
              <a:t>라이브러리 다큐먼트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[4] </a:t>
            </a:r>
            <a:r>
              <a:rPr lang="fr-FR" altLang="ko-KR" sz="1200" dirty="0">
                <a:solidFill>
                  <a:srgbClr val="3F3F3F"/>
                </a:solidFill>
              </a:rPr>
              <a:t>Buslaev, Alexander, et al. "Albumentations: fast and flexible image augmentations." Information 11.2 (2020): 125. (data augmentation </a:t>
            </a:r>
            <a:r>
              <a:rPr lang="ko-KR" altLang="en-US" sz="1200" dirty="0">
                <a:solidFill>
                  <a:srgbClr val="3F3F3F"/>
                </a:solidFill>
              </a:rPr>
              <a:t>관련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ko-KR" altLang="en-US" sz="1200" dirty="0">
                <a:solidFill>
                  <a:srgbClr val="3F3F3F"/>
                </a:solidFill>
              </a:rPr>
              <a:t>논문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[5] </a:t>
            </a:r>
            <a:r>
              <a:rPr lang="fr-FR" altLang="ko-KR" sz="1200" dirty="0">
                <a:solidFill>
                  <a:srgbClr val="3F3F3F"/>
                </a:solidFill>
                <a:hlinkClick r:id="rId6"/>
              </a:rPr>
              <a:t>https://paperswithcode.com/sota/image-classification-on-imagenet</a:t>
            </a:r>
            <a:r>
              <a:rPr lang="fr-FR" altLang="ko-KR" sz="1200" dirty="0">
                <a:solidFill>
                  <a:srgbClr val="3F3F3F"/>
                </a:solidFill>
              </a:rPr>
              <a:t> (</a:t>
            </a:r>
            <a:r>
              <a:rPr lang="en-US" altLang="ko-KR" sz="1200" dirty="0">
                <a:solidFill>
                  <a:srgbClr val="3F3F3F"/>
                </a:solidFill>
              </a:rPr>
              <a:t>ImageNet</a:t>
            </a:r>
            <a:r>
              <a:rPr lang="ko-KR" altLang="en-US" sz="1200" dirty="0">
                <a:solidFill>
                  <a:srgbClr val="3F3F3F"/>
                </a:solidFill>
              </a:rPr>
              <a:t> 기준 모델 성능 순위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[6]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fr-FR" altLang="ko-KR" sz="1200" dirty="0">
                <a:solidFill>
                  <a:srgbClr val="3F3F3F"/>
                </a:solidFill>
                <a:hlinkClick r:id="rId7"/>
              </a:rPr>
              <a:t>https://amaarora.github.io/2020/08/30/gempool.html#gem-pooling</a:t>
            </a:r>
            <a:r>
              <a:rPr lang="fr-FR" altLang="ko-KR" sz="1200" dirty="0">
                <a:solidFill>
                  <a:srgbClr val="3F3F3F"/>
                </a:solidFill>
              </a:rPr>
              <a:t>  (GeM pooling </a:t>
            </a:r>
            <a:r>
              <a:rPr lang="ko-KR" altLang="en-US" sz="1200" dirty="0">
                <a:solidFill>
                  <a:srgbClr val="3F3F3F"/>
                </a:solidFill>
              </a:rPr>
              <a:t>관련 설명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[7]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fr-FR" altLang="ko-KR" sz="1200" dirty="0">
                <a:solidFill>
                  <a:srgbClr val="3F3F3F"/>
                </a:solidFill>
                <a:hlinkClick r:id="rId8"/>
              </a:rPr>
              <a:t>https://realblack0.github.io/2020/03/29/normalization-standardization-regularization.html</a:t>
            </a:r>
            <a:r>
              <a:rPr lang="fr-FR" altLang="ko-KR" sz="1200" dirty="0">
                <a:solidFill>
                  <a:srgbClr val="3F3F3F"/>
                </a:solidFill>
              </a:rPr>
              <a:t> (Normalize</a:t>
            </a:r>
            <a:r>
              <a:rPr lang="ko-KR" altLang="en-US" sz="1200" dirty="0">
                <a:solidFill>
                  <a:srgbClr val="3F3F3F"/>
                </a:solidFill>
              </a:rPr>
              <a:t>관련 설명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[8]</a:t>
            </a:r>
            <a:r>
              <a:rPr lang="fr-FR" altLang="ko-KR" sz="1200" dirty="0">
                <a:solidFill>
                  <a:srgbClr val="3F3F3F"/>
                </a:solidFill>
              </a:rPr>
              <a:t> Tan, Mingxing, and Quoc V. Le. "Efficientnet: Rethinking model scaling for convolutional neural networks." arXiv preprint arXiv:1905.11946 (2019) (Efficientnet </a:t>
            </a:r>
            <a:r>
              <a:rPr lang="ko-KR" altLang="en-US" sz="1200" dirty="0">
                <a:solidFill>
                  <a:srgbClr val="3F3F3F"/>
                </a:solidFill>
              </a:rPr>
              <a:t>논문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[9] </a:t>
            </a:r>
            <a:r>
              <a:rPr lang="en-US" altLang="ko-KR" sz="1200" dirty="0">
                <a:solidFill>
                  <a:srgbClr val="3F3F3F"/>
                </a:solidFill>
              </a:rPr>
              <a:t>Deng, </a:t>
            </a:r>
            <a:r>
              <a:rPr lang="en-US" altLang="ko-KR" sz="1200" dirty="0" err="1">
                <a:solidFill>
                  <a:srgbClr val="3F3F3F"/>
                </a:solidFill>
              </a:rPr>
              <a:t>Jiankang</a:t>
            </a:r>
            <a:r>
              <a:rPr lang="en-US" altLang="ko-KR" sz="1200" dirty="0">
                <a:solidFill>
                  <a:srgbClr val="3F3F3F"/>
                </a:solidFill>
              </a:rPr>
              <a:t>, et al. "</a:t>
            </a:r>
            <a:r>
              <a:rPr lang="en-US" altLang="ko-KR" sz="1200" dirty="0" err="1">
                <a:solidFill>
                  <a:srgbClr val="3F3F3F"/>
                </a:solidFill>
              </a:rPr>
              <a:t>Arcface</a:t>
            </a:r>
            <a:r>
              <a:rPr lang="en-US" altLang="ko-KR" sz="1200" dirty="0">
                <a:solidFill>
                  <a:srgbClr val="3F3F3F"/>
                </a:solidFill>
              </a:rPr>
              <a:t>: Additive angular margin loss for deep face recognition." Proceedings of the IEEE Conference on Computer Vision and Pattern Recognition. 2019</a:t>
            </a:r>
            <a:r>
              <a:rPr lang="fr-FR" altLang="ko-KR" sz="1200" dirty="0">
                <a:solidFill>
                  <a:srgbClr val="3F3F3F"/>
                </a:solidFill>
              </a:rPr>
              <a:t> (Arcface </a:t>
            </a:r>
            <a:r>
              <a:rPr lang="ko-KR" altLang="en-US" sz="1200" dirty="0">
                <a:solidFill>
                  <a:srgbClr val="3F3F3F"/>
                </a:solidFill>
              </a:rPr>
              <a:t>관련 논문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[10]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fr-FR" altLang="ko-KR" sz="1200" dirty="0">
                <a:solidFill>
                  <a:srgbClr val="3F3F3F"/>
                </a:solidFill>
                <a:hlinkClick r:id="rId9"/>
              </a:rPr>
              <a:t>http://www.aitimes.com/news/articleView.html?idxno=132756</a:t>
            </a:r>
            <a:r>
              <a:rPr lang="fr-FR" altLang="ko-KR" sz="1200" dirty="0">
                <a:solidFill>
                  <a:srgbClr val="3F3F3F"/>
                </a:solidFill>
              </a:rPr>
              <a:t> (</a:t>
            </a:r>
            <a:r>
              <a:rPr lang="ko-KR" altLang="en-US" sz="1200" dirty="0" err="1">
                <a:solidFill>
                  <a:srgbClr val="3F3F3F"/>
                </a:solidFill>
              </a:rPr>
              <a:t>파이토치</a:t>
            </a:r>
            <a:r>
              <a:rPr lang="ko-KR" altLang="en-US" sz="1200" dirty="0">
                <a:solidFill>
                  <a:srgbClr val="3F3F3F"/>
                </a:solidFill>
              </a:rPr>
              <a:t> 관련 기사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fr-FR" altLang="ko-KR" sz="1200" b="1" dirty="0">
                <a:solidFill>
                  <a:srgbClr val="3F3F3F"/>
                </a:solidFill>
              </a:rPr>
              <a:t>[11]</a:t>
            </a:r>
            <a:r>
              <a:rPr lang="fr-FR" altLang="ko-KR" sz="1200" dirty="0">
                <a:solidFill>
                  <a:srgbClr val="3F3F3F"/>
                </a:solidFill>
              </a:rPr>
              <a:t> </a:t>
            </a:r>
            <a:r>
              <a:rPr lang="fr-FR" altLang="ko-KR" sz="1200" dirty="0">
                <a:solidFill>
                  <a:srgbClr val="3F3F3F"/>
                </a:solidFill>
                <a:hlinkClick r:id="rId10"/>
              </a:rPr>
              <a:t>https://docs.google.com/presentation/d/1ZUimafgXCBSLsgbacd6-a-dqO7yLyzIl1ZJbiCBUUT4/edit#slide=id.g8b560ae0a6_0_49</a:t>
            </a:r>
            <a:r>
              <a:rPr lang="fr-FR" altLang="ko-KR" sz="1200" dirty="0">
                <a:solidFill>
                  <a:srgbClr val="3F3F3F"/>
                </a:solidFill>
              </a:rPr>
              <a:t> (</a:t>
            </a:r>
            <a:r>
              <a:rPr lang="ko-KR" altLang="en-US" sz="1200" dirty="0" err="1">
                <a:solidFill>
                  <a:srgbClr val="3F3F3F"/>
                </a:solidFill>
              </a:rPr>
              <a:t>파이토치</a:t>
            </a:r>
            <a:r>
              <a:rPr lang="ko-KR" altLang="en-US" sz="1200" dirty="0">
                <a:solidFill>
                  <a:srgbClr val="3F3F3F"/>
                </a:solidFill>
              </a:rPr>
              <a:t> 관련 자료</a:t>
            </a:r>
            <a:r>
              <a:rPr lang="fr-FR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[12] </a:t>
            </a:r>
            <a:r>
              <a:rPr lang="en-US" altLang="ko-KR" sz="1200" dirty="0" err="1">
                <a:solidFill>
                  <a:srgbClr val="3F3F3F"/>
                </a:solidFill>
              </a:rPr>
              <a:t>Touvron</a:t>
            </a:r>
            <a:r>
              <a:rPr lang="en-US" altLang="ko-KR" sz="1200" dirty="0">
                <a:solidFill>
                  <a:srgbClr val="3F3F3F"/>
                </a:solidFill>
              </a:rPr>
              <a:t>, Hugo, et al. "Fixing the train-test resolution discrepancy: </a:t>
            </a:r>
            <a:r>
              <a:rPr lang="en-US" altLang="ko-KR" sz="1200" dirty="0" err="1">
                <a:solidFill>
                  <a:srgbClr val="3F3F3F"/>
                </a:solidFill>
              </a:rPr>
              <a:t>FixEfficientNet</a:t>
            </a:r>
            <a:r>
              <a:rPr lang="en-US" altLang="ko-KR" sz="1200" dirty="0">
                <a:solidFill>
                  <a:srgbClr val="3F3F3F"/>
                </a:solidFill>
              </a:rPr>
              <a:t>." </a:t>
            </a:r>
            <a:r>
              <a:rPr lang="en-US" altLang="ko-KR" sz="1200" dirty="0" err="1">
                <a:solidFill>
                  <a:srgbClr val="3F3F3F"/>
                </a:solidFill>
              </a:rPr>
              <a:t>arXiv</a:t>
            </a:r>
            <a:r>
              <a:rPr lang="en-US" altLang="ko-KR" sz="1200" dirty="0">
                <a:solidFill>
                  <a:srgbClr val="3F3F3F"/>
                </a:solidFill>
              </a:rPr>
              <a:t> preprint arXiv:2003.08237 (2020) (Test set</a:t>
            </a:r>
            <a:r>
              <a:rPr lang="ko-KR" altLang="en-US" sz="1200" dirty="0">
                <a:solidFill>
                  <a:srgbClr val="3F3F3F"/>
                </a:solidFill>
              </a:rPr>
              <a:t>의 </a:t>
            </a:r>
            <a:r>
              <a:rPr lang="en-US" altLang="ko-KR" sz="1200" dirty="0">
                <a:solidFill>
                  <a:srgbClr val="3F3F3F"/>
                </a:solidFill>
              </a:rPr>
              <a:t>resolution </a:t>
            </a:r>
            <a:r>
              <a:rPr lang="ko-KR" altLang="en-US" sz="1200" dirty="0">
                <a:solidFill>
                  <a:srgbClr val="3F3F3F"/>
                </a:solidFill>
              </a:rPr>
              <a:t>변화에 따른 성능에 관한 논문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r>
              <a:rPr lang="en-US" altLang="ko-KR" sz="1200" b="1" dirty="0">
                <a:solidFill>
                  <a:srgbClr val="3F3F3F"/>
                </a:solidFill>
              </a:rPr>
              <a:t>[13] </a:t>
            </a:r>
            <a:r>
              <a:rPr lang="en-US" altLang="ko-KR" sz="1200" dirty="0">
                <a:solidFill>
                  <a:srgbClr val="3F3F3F"/>
                </a:solidFill>
                <a:hlinkClick r:id="rId11"/>
              </a:rPr>
              <a:t>https://appinventor.mit.edu/</a:t>
            </a:r>
            <a:r>
              <a:rPr lang="en-US" altLang="ko-KR" sz="1200" dirty="0">
                <a:solidFill>
                  <a:srgbClr val="3F3F3F"/>
                </a:solidFill>
              </a:rPr>
              <a:t> (MIT</a:t>
            </a:r>
            <a:r>
              <a:rPr lang="ko-KR" altLang="en-US" sz="1200" dirty="0">
                <a:solidFill>
                  <a:srgbClr val="3F3F3F"/>
                </a:solidFill>
              </a:rPr>
              <a:t>에서 제공하는 </a:t>
            </a:r>
            <a:r>
              <a:rPr lang="ko-KR" altLang="en-US" sz="1200" dirty="0" err="1">
                <a:solidFill>
                  <a:srgbClr val="3F3F3F"/>
                </a:solidFill>
              </a:rPr>
              <a:t>앱인벤터</a:t>
            </a:r>
            <a:r>
              <a:rPr lang="ko-KR" altLang="en-US" sz="1200" dirty="0">
                <a:solidFill>
                  <a:srgbClr val="3F3F3F"/>
                </a:solidFill>
              </a:rPr>
              <a:t> 공식사이트</a:t>
            </a:r>
            <a:r>
              <a:rPr lang="en-US" altLang="ko-KR" sz="1200" dirty="0">
                <a:solidFill>
                  <a:srgbClr val="3F3F3F"/>
                </a:solidFill>
              </a:rPr>
              <a:t>)</a:t>
            </a:r>
            <a:endParaRPr lang="fr-FR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fr-FR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fr-FR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en-US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en-US" altLang="ko-KR" sz="1200" dirty="0">
              <a:solidFill>
                <a:srgbClr val="3F3F3F"/>
              </a:solidFill>
            </a:endParaRPr>
          </a:p>
          <a:p>
            <a:pPr marL="342900" indent="-342900">
              <a:lnSpc>
                <a:spcPct val="140000"/>
              </a:lnSpc>
              <a:buBlip>
                <a:blip r:embed="rId3"/>
              </a:buBlip>
            </a:pPr>
            <a:endParaRPr lang="en-US" altLang="ko-KR" sz="12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80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2" descr="C:\Users\Administrator\Desktop\보도용-1페이지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0" b="85807"/>
          <a:stretch/>
        </p:blipFill>
        <p:spPr bwMode="auto">
          <a:xfrm>
            <a:off x="251520" y="123110"/>
            <a:ext cx="8838660" cy="97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2114565" y="449512"/>
            <a:ext cx="51125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6600" b="1" kern="0" spc="-30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E70911-3D1D-4AD7-BE94-468377A251C3}"/>
              </a:ext>
            </a:extLst>
          </p:cNvPr>
          <p:cNvSpPr/>
          <p:nvPr/>
        </p:nvSpPr>
        <p:spPr>
          <a:xfrm>
            <a:off x="1646675" y="4094125"/>
            <a:ext cx="612068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hlinkClick r:id="rId4"/>
              </a:rPr>
              <a:t>https://github.com/rgw117/Sejong-Landmark-Challeng-ME-termproject-</a:t>
            </a:r>
            <a:endParaRPr lang="en-US" sz="1400" dirty="0"/>
          </a:p>
          <a:p>
            <a:pPr algn="ctr">
              <a:lnSpc>
                <a:spcPct val="150000"/>
              </a:lnSpc>
            </a:pPr>
            <a:r>
              <a:rPr lang="en-US" altLang="ko-KR" sz="1400" dirty="0"/>
              <a:t>rgw117@naver.com</a:t>
            </a:r>
            <a:endParaRPr lang="en-US" sz="1400" dirty="0"/>
          </a:p>
          <a:p>
            <a:pPr algn="ctr"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69A1F6-3A93-4B7D-9E3E-A32D17F7A5D7}"/>
              </a:ext>
            </a:extLst>
          </p:cNvPr>
          <p:cNvSpPr/>
          <p:nvPr/>
        </p:nvSpPr>
        <p:spPr>
          <a:xfrm>
            <a:off x="2267806" y="3822944"/>
            <a:ext cx="50584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해당 </a:t>
            </a:r>
            <a:r>
              <a:rPr lang="ko-KR" altLang="en-US" sz="1600" b="1" dirty="0" err="1"/>
              <a:t>깃허브에</a:t>
            </a:r>
            <a:r>
              <a:rPr lang="ko-KR" altLang="en-US" sz="1600" b="1" dirty="0"/>
              <a:t> 코드공개됨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데이터는 </a:t>
            </a:r>
            <a:r>
              <a:rPr lang="ko-KR" altLang="en-US" sz="1600" b="1" dirty="0" err="1"/>
              <a:t>이메일문의</a:t>
            </a:r>
            <a:endParaRPr lang="en-US" altLang="ko-KR" sz="16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7926A0-64BC-4999-9809-EADAD8282773}"/>
              </a:ext>
            </a:extLst>
          </p:cNvPr>
          <p:cNvGrpSpPr/>
          <p:nvPr/>
        </p:nvGrpSpPr>
        <p:grpSpPr>
          <a:xfrm>
            <a:off x="2839307" y="4972031"/>
            <a:ext cx="3465385" cy="1450789"/>
            <a:chOff x="1639894" y="4181378"/>
            <a:chExt cx="7504106" cy="145078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F2E2422-B5BC-4129-B78E-14F160E1FEB2}"/>
                </a:ext>
              </a:extLst>
            </p:cNvPr>
            <p:cNvGrpSpPr/>
            <p:nvPr/>
          </p:nvGrpSpPr>
          <p:grpSpPr>
            <a:xfrm>
              <a:off x="1639894" y="4181378"/>
              <a:ext cx="7502137" cy="441606"/>
              <a:chOff x="1696058" y="4346185"/>
              <a:chExt cx="8562341" cy="441606"/>
            </a:xfrm>
          </p:grpSpPr>
          <p:sp>
            <p:nvSpPr>
              <p:cNvPr id="13" name="모서리가 둥근 직사각형 15">
                <a:extLst>
                  <a:ext uri="{FF2B5EF4-FFF2-40B4-BE49-F238E27FC236}">
                    <a16:creationId xmlns:a16="http://schemas.microsoft.com/office/drawing/2014/main" id="{F3BAE78E-5B14-4D9C-A82E-088A28C22FB2}"/>
                  </a:ext>
                </a:extLst>
              </p:cNvPr>
              <p:cNvSpPr/>
              <p:nvPr/>
            </p:nvSpPr>
            <p:spPr>
              <a:xfrm>
                <a:off x="1696058" y="4355791"/>
                <a:ext cx="1329147" cy="432000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75000"/>
                </a:schemeClr>
              </a:solidFill>
              <a:ln w="9525" cap="rnd">
                <a:noFill/>
                <a:tail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Aft>
                    <a:spcPct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</a:pPr>
                <a:r>
                  <a:rPr kumimoji="1" lang="en-US" altLang="ko-KR" sz="2000" b="1" dirty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나눔고딕 ExtraBold" pitchFamily="50" charset="-127"/>
                    <a:ea typeface="나눔고딕 ExtraBold" pitchFamily="50" charset="-127"/>
                  </a:rPr>
                  <a:t>4</a:t>
                </a:r>
                <a:r>
                  <a:rPr kumimoji="1" lang="ko-KR" altLang="en-US" sz="2000" b="1" dirty="0">
                    <a:gradFill>
                      <a:gsLst>
                        <a:gs pos="100000">
                          <a:schemeClr val="bg1"/>
                        </a:gs>
                        <a:gs pos="100000">
                          <a:srgbClr val="FFFFFF">
                            <a:lumMod val="85000"/>
                            <a:alpha val="0"/>
                          </a:srgbClr>
                        </a:gs>
                      </a:gsLst>
                      <a:lin ang="10800000" scaled="0"/>
                    </a:gradFill>
                    <a:latin typeface="나눔고딕 ExtraBold" pitchFamily="50" charset="-127"/>
                    <a:ea typeface="나눔고딕 ExtraBold" pitchFamily="50" charset="-127"/>
                  </a:rPr>
                  <a:t>조</a:t>
                </a:r>
              </a:p>
            </p:txBody>
          </p:sp>
          <p:sp>
            <p:nvSpPr>
              <p:cNvPr id="14" name="Text Box 5">
                <a:extLst>
                  <a:ext uri="{FF2B5EF4-FFF2-40B4-BE49-F238E27FC236}">
                    <a16:creationId xmlns:a16="http://schemas.microsoft.com/office/drawing/2014/main" id="{230EF29B-8A1C-4663-B523-4422A6EBF3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0358" y="4346185"/>
                <a:ext cx="6428041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latinLnBrk="0" hangingPunct="1">
                  <a:defRPr/>
                </a:pPr>
                <a:r>
                  <a:rPr lang="en-US" altLang="ko-KR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14011541 </a:t>
                </a:r>
                <a:r>
                  <a:rPr lang="ko-KR" altLang="en-US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김 형준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8FDA95F2-A9A2-44DF-B6BB-B9A3F53AAC7F}"/>
                </a:ext>
              </a:extLst>
            </p:cNvPr>
            <p:cNvGrpSpPr/>
            <p:nvPr/>
          </p:nvGrpSpPr>
          <p:grpSpPr>
            <a:xfrm>
              <a:off x="3509923" y="4690056"/>
              <a:ext cx="5634077" cy="942111"/>
              <a:chOff x="3716905" y="4829902"/>
              <a:chExt cx="5634077" cy="942111"/>
            </a:xfrm>
          </p:grpSpPr>
          <p:sp>
            <p:nvSpPr>
              <p:cNvPr id="11" name="Text Box 5">
                <a:extLst>
                  <a:ext uri="{FF2B5EF4-FFF2-40B4-BE49-F238E27FC236}">
                    <a16:creationId xmlns:a16="http://schemas.microsoft.com/office/drawing/2014/main" id="{97110CAC-48C7-4DC3-BF9A-BCFF435819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8874" y="4829902"/>
                <a:ext cx="5632108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latinLnBrk="0" hangingPunct="1">
                  <a:defRPr/>
                </a:pPr>
                <a:r>
                  <a:rPr lang="en-US" altLang="ko-KR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16011504 </a:t>
                </a:r>
                <a:r>
                  <a:rPr lang="ko-KR" altLang="en-US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임 진욱</a:t>
                </a:r>
              </a:p>
            </p:txBody>
          </p:sp>
          <p:sp>
            <p:nvSpPr>
              <p:cNvPr id="12" name="Text Box 5">
                <a:extLst>
                  <a:ext uri="{FF2B5EF4-FFF2-40B4-BE49-F238E27FC236}">
                    <a16:creationId xmlns:a16="http://schemas.microsoft.com/office/drawing/2014/main" id="{9BFA3578-ADB2-45FE-A4FA-5C54380722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6905" y="5340013"/>
                <a:ext cx="5632108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36000" tIns="36000" rIns="36000" bIns="36000" anchor="ctr" anchorCtr="0">
                <a:no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vl="0" eaLnBrk="1" latinLnBrk="0" hangingPunct="1">
                  <a:defRPr/>
                </a:pPr>
                <a:r>
                  <a:rPr lang="en-US" altLang="ko-KR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18011230 </a:t>
                </a:r>
                <a:r>
                  <a:rPr lang="ko-KR" altLang="en-US" sz="2200" b="1" kern="0" dirty="0">
                    <a:gradFill>
                      <a:gsLst>
                        <a:gs pos="100000">
                          <a:schemeClr val="tx1">
                            <a:lumMod val="75000"/>
                            <a:lumOff val="25000"/>
                          </a:schemeClr>
                        </a:gs>
                        <a:gs pos="100000">
                          <a:srgbClr val="00589A"/>
                        </a:gs>
                      </a:gsLst>
                      <a:lin ang="5400000" scaled="0"/>
                    </a:gradFill>
                    <a:latin typeface="나눔고딕 ExtraBold" pitchFamily="50" charset="-127"/>
                    <a:ea typeface="나눔고딕 ExtraBold" pitchFamily="50" charset="-127"/>
                    <a:cs typeface="Arial" panose="020B0604020202020204" pitchFamily="34" charset="0"/>
                  </a:rPr>
                  <a:t>배 대위</a:t>
                </a:r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59DB384-ACF0-4B05-A30E-257255A1A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561622"/>
            <a:ext cx="9144000" cy="22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270779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II. SLC Dataset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3AB14F-4472-413F-AFF3-F4C8CF1BAD47}"/>
              </a:ext>
            </a:extLst>
          </p:cNvPr>
          <p:cNvGrpSpPr/>
          <p:nvPr/>
        </p:nvGrpSpPr>
        <p:grpSpPr>
          <a:xfrm>
            <a:off x="1950231" y="957619"/>
            <a:ext cx="5965324" cy="1751301"/>
            <a:chOff x="2117066" y="945289"/>
            <a:chExt cx="5965324" cy="2272801"/>
          </a:xfrm>
        </p:grpSpPr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39111FB8-83E9-4D2B-BF93-B53FD460F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931" y="2862089"/>
              <a:ext cx="4337459" cy="35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6000" tIns="36000" rIns="36000" bIns="36000" anchor="ctr" anchorCtr="0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lvl="0" eaLnBrk="1" latinLnBrk="0" hangingPunct="1">
                <a:defRPr/>
              </a:pPr>
              <a:r>
                <a:rPr lang="en-US" altLang="ko-KR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850</a:t>
              </a:r>
              <a:r>
                <a:rPr lang="ko-KR" altLang="en-US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</a:t>
              </a:r>
              <a:r>
                <a:rPr lang="en-US" altLang="ko-KR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                                   98</a:t>
              </a:r>
              <a:r>
                <a:rPr lang="ko-KR" altLang="en-US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</a:t>
              </a:r>
              <a:r>
                <a:rPr lang="en-US" altLang="ko-KR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         92</a:t>
              </a:r>
              <a:r>
                <a:rPr lang="ko-KR" altLang="en-US" sz="1400" b="1" kern="0" dirty="0">
                  <a:gradFill>
                    <a:gsLst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  <a:gs pos="100000">
                        <a:srgbClr val="00589A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  <a:cs typeface="Arial" panose="020B0604020202020204" pitchFamily="34" charset="0"/>
                </a:rPr>
                <a:t>개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2B47015-4A2F-4D62-BDEB-CEFBAB64B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09"/>
            <a:stretch/>
          </p:blipFill>
          <p:spPr>
            <a:xfrm>
              <a:off x="2117066" y="945289"/>
              <a:ext cx="5345558" cy="2014043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E28CAA-307D-487F-8D3B-ABABDCF33CE8}"/>
              </a:ext>
            </a:extLst>
          </p:cNvPr>
          <p:cNvGrpSpPr/>
          <p:nvPr/>
        </p:nvGrpSpPr>
        <p:grpSpPr>
          <a:xfrm>
            <a:off x="2014060" y="2756677"/>
            <a:ext cx="5445605" cy="2703089"/>
            <a:chOff x="1421650" y="2663915"/>
            <a:chExt cx="5957341" cy="315313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8B2BB25-BFE5-464F-AAB1-874C51C24E1B}"/>
                </a:ext>
              </a:extLst>
            </p:cNvPr>
            <p:cNvGrpSpPr/>
            <p:nvPr/>
          </p:nvGrpSpPr>
          <p:grpSpPr>
            <a:xfrm>
              <a:off x="1421650" y="2810960"/>
              <a:ext cx="3980417" cy="3001735"/>
              <a:chOff x="2816805" y="3539943"/>
              <a:chExt cx="3980417" cy="3001735"/>
            </a:xfrm>
          </p:grpSpPr>
          <p:pic>
            <p:nvPicPr>
              <p:cNvPr id="20" name="그림 19" descr="건물, 실외, 키큰, 도시이(가) 표시된 사진&#10;&#10;자동 생성된 설명">
                <a:extLst>
                  <a:ext uri="{FF2B5EF4-FFF2-40B4-BE49-F238E27FC236}">
                    <a16:creationId xmlns:a16="http://schemas.microsoft.com/office/drawing/2014/main" id="{F9C593DD-5E59-4265-94D4-8E6AD16D2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6805" y="3547745"/>
                <a:ext cx="841078" cy="1395413"/>
              </a:xfrm>
              <a:prstGeom prst="rect">
                <a:avLst/>
              </a:prstGeom>
            </p:spPr>
          </p:pic>
          <p:pic>
            <p:nvPicPr>
              <p:cNvPr id="21" name="그림 20" descr="건물, 실외, 시계, 교회이(가) 표시된 사진&#10;&#10;자동 생성된 설명">
                <a:extLst>
                  <a:ext uri="{FF2B5EF4-FFF2-40B4-BE49-F238E27FC236}">
                    <a16:creationId xmlns:a16="http://schemas.microsoft.com/office/drawing/2014/main" id="{D633C551-F1DE-4476-A516-149208634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4931" y="3539943"/>
                <a:ext cx="1044914" cy="1395157"/>
              </a:xfrm>
              <a:prstGeom prst="rect">
                <a:avLst/>
              </a:prstGeom>
            </p:spPr>
          </p:pic>
          <p:pic>
            <p:nvPicPr>
              <p:cNvPr id="22" name="그림 21" descr="건물, 실외, 집, 시계이(가) 표시된 사진&#10;&#10;자동 생성된 설명">
                <a:extLst>
                  <a:ext uri="{FF2B5EF4-FFF2-40B4-BE49-F238E27FC236}">
                    <a16:creationId xmlns:a16="http://schemas.microsoft.com/office/drawing/2014/main" id="{B6A3DE7D-6307-49D9-82D7-F4F6E97D7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6805" y="5004175"/>
                <a:ext cx="2047160" cy="1537503"/>
              </a:xfrm>
              <a:prstGeom prst="rect">
                <a:avLst/>
              </a:prstGeom>
            </p:spPr>
          </p:pic>
          <p:pic>
            <p:nvPicPr>
              <p:cNvPr id="23" name="그림 22" descr="실외, 건물, 남자, 표지판이(가) 표시된 사진&#10;&#10;자동 생성된 설명">
                <a:extLst>
                  <a:ext uri="{FF2B5EF4-FFF2-40B4-BE49-F238E27FC236}">
                    <a16:creationId xmlns:a16="http://schemas.microsoft.com/office/drawing/2014/main" id="{207A0E4D-3B97-4C9D-B3A0-DD9FD898F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7988" y="3547745"/>
                <a:ext cx="1009234" cy="1396842"/>
              </a:xfrm>
              <a:prstGeom prst="rect">
                <a:avLst/>
              </a:prstGeom>
            </p:spPr>
          </p:pic>
          <p:pic>
            <p:nvPicPr>
              <p:cNvPr id="24" name="그림 23" descr="실외, 건물, 도로, 전면이(가) 표시된 사진&#10;&#10;자동 생성된 설명">
                <a:extLst>
                  <a:ext uri="{FF2B5EF4-FFF2-40B4-BE49-F238E27FC236}">
                    <a16:creationId xmlns:a16="http://schemas.microsoft.com/office/drawing/2014/main" id="{ED53466A-C9E4-431D-8090-1A9415B36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893" y="5004174"/>
                <a:ext cx="1862456" cy="1537503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44488576-974A-4F39-B36C-E2B276022E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alphaModFix/>
              </a:blip>
              <a:srcRect l="10075" t="14563" r="10665" b="3532"/>
              <a:stretch/>
            </p:blipFill>
            <p:spPr>
              <a:xfrm>
                <a:off x="4863965" y="3548734"/>
                <a:ext cx="841079" cy="1396842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82FF088-C4D9-42A6-A95B-D4B0843FF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1776" y="2663915"/>
              <a:ext cx="1857215" cy="3153139"/>
            </a:xfrm>
            <a:prstGeom prst="rect">
              <a:avLst/>
            </a:prstGeom>
          </p:spPr>
        </p:pic>
      </p:grpSp>
      <p:sp>
        <p:nvSpPr>
          <p:cNvPr id="27" name="Text Box 5">
            <a:extLst>
              <a:ext uri="{FF2B5EF4-FFF2-40B4-BE49-F238E27FC236}">
                <a16:creationId xmlns:a16="http://schemas.microsoft.com/office/drawing/2014/main" id="{EF0D91AE-62C6-4172-80DE-E1B8B17B8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480" y="5509592"/>
            <a:ext cx="4738767" cy="112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en-US" altLang="ko-KR" sz="14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Train: </a:t>
            </a:r>
            <a:r>
              <a:rPr lang="ko-KR" altLang="en-US" sz="1400" b="1" kern="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웹크롤링</a:t>
            </a:r>
            <a:endParaRPr lang="en-US" altLang="ko-KR" sz="1400" b="1" kern="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en-US" altLang="ko-KR" sz="14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Validation: </a:t>
            </a:r>
            <a:r>
              <a:rPr lang="ko-KR" altLang="en-US" sz="1400" b="1" kern="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직접찍은</a:t>
            </a:r>
            <a:r>
              <a:rPr lang="ko-KR" altLang="en-US" sz="1400" b="1" kern="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이미지 </a:t>
            </a:r>
            <a:r>
              <a:rPr lang="en-US" altLang="ko-KR" sz="14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+ </a:t>
            </a:r>
            <a:r>
              <a:rPr lang="ko-KR" altLang="en-US" sz="1400" b="1" kern="0" dirty="0" err="1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웹크롤링</a:t>
            </a:r>
            <a:endParaRPr lang="en-US" altLang="ko-KR" sz="1400" b="1" kern="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  <a:p>
            <a:pPr lvl="0" algn="ctr" eaLnBrk="1" latinLnBrk="0" hangingPunct="1">
              <a:lnSpc>
                <a:spcPct val="150000"/>
              </a:lnSpc>
              <a:defRPr/>
            </a:pPr>
            <a:r>
              <a:rPr lang="en-US" altLang="ko-KR" sz="1400" b="1" kern="0" dirty="0"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Test: </a:t>
            </a:r>
            <a:r>
              <a:rPr lang="ko-KR" altLang="en-US" sz="1400" b="1" kern="0" dirty="0" err="1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직접찍은</a:t>
            </a:r>
            <a:r>
              <a:rPr lang="ko-KR" altLang="en-US" sz="14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이미지</a:t>
            </a:r>
            <a:endParaRPr lang="en-US" altLang="ko-KR" sz="1400" b="1" kern="0" dirty="0">
              <a:solidFill>
                <a:srgbClr val="00B0F0"/>
              </a:solidFill>
              <a:highlight>
                <a:srgbClr val="FFFF00"/>
              </a:highlight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pic>
        <p:nvPicPr>
          <p:cNvPr id="1028" name="Picture 4" descr="Ai Robot Stock Photos And Images - 123RF">
            <a:extLst>
              <a:ext uri="{FF2B5EF4-FFF2-40B4-BE49-F238E27FC236}">
                <a16:creationId xmlns:a16="http://schemas.microsoft.com/office/drawing/2014/main" id="{90F93C25-FEBE-48F7-B17B-EFF1DB111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r="4765"/>
          <a:stretch/>
        </p:blipFill>
        <p:spPr bwMode="auto">
          <a:xfrm>
            <a:off x="7566525" y="5156745"/>
            <a:ext cx="1260140" cy="170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 descr="옅은이(가) 표시된 사진&#10;&#10;자동 생성된 설명">
            <a:extLst>
              <a:ext uri="{FF2B5EF4-FFF2-40B4-BE49-F238E27FC236}">
                <a16:creationId xmlns:a16="http://schemas.microsoft.com/office/drawing/2014/main" id="{65C84595-DFE1-4484-83EB-F28912C5B9D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355" y="3924055"/>
            <a:ext cx="1312490" cy="131249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B325432-06B9-4239-9D1E-2C7EB3C950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244" y="3577512"/>
            <a:ext cx="1120923" cy="112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5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2707793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II. SLC Dataset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5FB2C34C-3CAE-444D-A55A-575EEC6F6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45" y="5816219"/>
            <a:ext cx="7155795" cy="33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Test set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에 회전</a:t>
            </a:r>
            <a:r>
              <a: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광도</a:t>
            </a:r>
            <a:r>
              <a: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스케일</a:t>
            </a:r>
            <a:r>
              <a:rPr lang="en-US" altLang="ko-KR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, </a:t>
            </a:r>
            <a:r>
              <a:rPr lang="ko-KR" altLang="en-US" sz="16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방해물등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ko-KR" altLang="en-US" b="1" kern="0" dirty="0">
                <a:solidFill>
                  <a:srgbClr val="FF0000"/>
                </a:soli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노이즈</a:t>
            </a:r>
            <a:r>
              <a:rPr lang="ko-KR" altLang="en-US" sz="16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를 넣어 </a:t>
            </a:r>
            <a:r>
              <a:rPr lang="en-US" altLang="ko-KR" sz="16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Challenging</a:t>
            </a:r>
            <a:r>
              <a:rPr lang="ko-KR" altLang="en-US" sz="1600" b="1" kern="0" dirty="0">
                <a:solidFill>
                  <a:srgbClr val="00B0F0"/>
                </a:solidFill>
                <a:highlight>
                  <a:srgbClr val="FFFF00"/>
                </a:highlight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하게 구성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ABE8D34-DBDC-4DD7-8A1E-EC48FF7DE8EB}"/>
              </a:ext>
            </a:extLst>
          </p:cNvPr>
          <p:cNvGrpSpPr/>
          <p:nvPr/>
        </p:nvGrpSpPr>
        <p:grpSpPr>
          <a:xfrm>
            <a:off x="1472885" y="1178750"/>
            <a:ext cx="6423253" cy="4310793"/>
            <a:chOff x="1151620" y="1373940"/>
            <a:chExt cx="6423253" cy="4310793"/>
          </a:xfrm>
        </p:grpSpPr>
        <p:pic>
          <p:nvPicPr>
            <p:cNvPr id="3" name="그림 2" descr="실외, 잔디, 건물, 나무이(가) 표시된 사진&#10;&#10;자동 생성된 설명">
              <a:extLst>
                <a:ext uri="{FF2B5EF4-FFF2-40B4-BE49-F238E27FC236}">
                  <a16:creationId xmlns:a16="http://schemas.microsoft.com/office/drawing/2014/main" id="{0413832B-DBC0-4052-BF9B-0D436114B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001" y="1373940"/>
              <a:ext cx="1564932" cy="2089478"/>
            </a:xfrm>
            <a:prstGeom prst="rect">
              <a:avLst/>
            </a:prstGeom>
          </p:spPr>
        </p:pic>
        <p:pic>
          <p:nvPicPr>
            <p:cNvPr id="5" name="그림 4" descr="실외, 건물, 거리, 표지판이(가) 표시된 사진&#10;&#10;자동 생성된 설명">
              <a:extLst>
                <a:ext uri="{FF2B5EF4-FFF2-40B4-BE49-F238E27FC236}">
                  <a16:creationId xmlns:a16="http://schemas.microsoft.com/office/drawing/2014/main" id="{AC6B547A-E9BF-45CC-8497-E39A0C09E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1620" y="3500998"/>
              <a:ext cx="1572313" cy="2178252"/>
            </a:xfrm>
            <a:prstGeom prst="rect">
              <a:avLst/>
            </a:prstGeom>
          </p:spPr>
        </p:pic>
        <p:pic>
          <p:nvPicPr>
            <p:cNvPr id="7" name="그림 6" descr="실외, 잔디, 기린, 나무이(가) 표시된 사진&#10;&#10;자동 생성된 설명">
              <a:extLst>
                <a:ext uri="{FF2B5EF4-FFF2-40B4-BE49-F238E27FC236}">
                  <a16:creationId xmlns:a16="http://schemas.microsoft.com/office/drawing/2014/main" id="{6E533CD3-6B22-4B2B-8CF1-BF403DEC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1373940"/>
              <a:ext cx="1564932" cy="2089478"/>
            </a:xfrm>
            <a:prstGeom prst="rect">
              <a:avLst/>
            </a:prstGeom>
          </p:spPr>
        </p:pic>
        <p:pic>
          <p:nvPicPr>
            <p:cNvPr id="9" name="그림 8" descr="건물, 실외, 벽돌, 시계이(가) 표시된 사진&#10;&#10;자동 생성된 설명">
              <a:extLst>
                <a:ext uri="{FF2B5EF4-FFF2-40B4-BE49-F238E27FC236}">
                  <a16:creationId xmlns:a16="http://schemas.microsoft.com/office/drawing/2014/main" id="{A45D8E85-7D59-4CFD-A9BE-1AA6A1F5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53053" y="1373940"/>
              <a:ext cx="1621819" cy="2086574"/>
            </a:xfrm>
            <a:prstGeom prst="rect">
              <a:avLst/>
            </a:prstGeom>
          </p:spPr>
        </p:pic>
        <p:pic>
          <p:nvPicPr>
            <p:cNvPr id="11" name="그림 10" descr="벤치, 실외, 건물, 앉아있는이(가) 표시된 사진&#10;&#10;자동 생성된 설명">
              <a:extLst>
                <a:ext uri="{FF2B5EF4-FFF2-40B4-BE49-F238E27FC236}">
                  <a16:creationId xmlns:a16="http://schemas.microsoft.com/office/drawing/2014/main" id="{36173503-BF7A-41F8-8387-40E21115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093976" y="1664563"/>
              <a:ext cx="2089478" cy="1508233"/>
            </a:xfrm>
            <a:prstGeom prst="rect">
              <a:avLst/>
            </a:prstGeom>
          </p:spPr>
        </p:pic>
        <p:pic>
          <p:nvPicPr>
            <p:cNvPr id="13" name="그림 12" descr="실외, 건물, 서있는, 남자이(가) 표시된 사진&#10;&#10;자동 생성된 설명">
              <a:extLst>
                <a:ext uri="{FF2B5EF4-FFF2-40B4-BE49-F238E27FC236}">
                  <a16:creationId xmlns:a16="http://schemas.microsoft.com/office/drawing/2014/main" id="{D7F126E0-C498-4CCE-BC6F-F3E42FC6D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896355" y="3000732"/>
              <a:ext cx="2174141" cy="3182894"/>
            </a:xfrm>
            <a:prstGeom prst="rect">
              <a:avLst/>
            </a:prstGeom>
          </p:spPr>
        </p:pic>
        <p:pic>
          <p:nvPicPr>
            <p:cNvPr id="4" name="그림 3" descr="텍스트, 나무, 하늘, 실외이(가) 표시된 사진&#10;&#10;자동 생성된 설명">
              <a:extLst>
                <a:ext uri="{FF2B5EF4-FFF2-40B4-BE49-F238E27FC236}">
                  <a16:creationId xmlns:a16="http://schemas.microsoft.com/office/drawing/2014/main" id="{AA2A7E74-7FAB-44A4-A97C-09F43BC1F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72005" y="3818459"/>
              <a:ext cx="2171901" cy="1560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50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III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작업 환경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F094ABFF-6AD9-4668-BD81-1E0BB2C65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9157" y="998730"/>
            <a:ext cx="6165685" cy="763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algn="ctr" eaLnBrk="1" latinLnBrk="0" hangingPunct="1">
              <a:defRPr/>
            </a:pPr>
            <a:r>
              <a:rPr lang="ko-KR" altLang="en-US" sz="32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텐서플로우</a:t>
            </a:r>
            <a:r>
              <a:rPr lang="ko-KR" altLang="en-US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 </a:t>
            </a:r>
            <a:r>
              <a:rPr lang="en-US" altLang="ko-KR" sz="3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vs </a:t>
            </a:r>
            <a:r>
              <a:rPr lang="ko-KR" altLang="en-US" sz="3200" b="1" kern="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파이토치</a:t>
            </a:r>
            <a:endParaRPr lang="en-US" altLang="ko-KR" sz="3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2345EB-4390-41B5-A644-94D62CC83E3C}"/>
              </a:ext>
            </a:extLst>
          </p:cNvPr>
          <p:cNvSpPr/>
          <p:nvPr/>
        </p:nvSpPr>
        <p:spPr>
          <a:xfrm>
            <a:off x="5022050" y="1110553"/>
            <a:ext cx="1665185" cy="540060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5825898-D312-4AB2-A992-90C8694D3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20706" r="4073" b="14948"/>
          <a:stretch/>
        </p:blipFill>
        <p:spPr bwMode="auto">
          <a:xfrm>
            <a:off x="720046" y="1874259"/>
            <a:ext cx="7703907" cy="32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5">
            <a:extLst>
              <a:ext uri="{FF2B5EF4-FFF2-40B4-BE49-F238E27FC236}">
                <a16:creationId xmlns:a16="http://schemas.microsoft.com/office/drawing/2014/main" id="{7D484A81-9F77-4C1D-AE23-B61E6642C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466" y="5732511"/>
            <a:ext cx="711079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ko-KR" altLang="en-US" sz="2200" b="1" kern="0" dirty="0">
                <a:latin typeface="+mn-ea"/>
                <a:ea typeface="+mn-ea"/>
                <a:cs typeface="Arial" panose="020B0604020202020204" pitchFamily="34" charset="0"/>
              </a:rPr>
              <a:t>→ 이와 더불어 </a:t>
            </a:r>
            <a:r>
              <a:rPr lang="ko-KR" altLang="en-US" sz="2200" b="1" kern="0" dirty="0">
                <a:solidFill>
                  <a:srgbClr val="00B0F0"/>
                </a:solidFill>
                <a:latin typeface="+mn-ea"/>
                <a:ea typeface="+mn-ea"/>
                <a:cs typeface="Arial" panose="020B0604020202020204" pitchFamily="34" charset="0"/>
              </a:rPr>
              <a:t>디버깅상의 이점</a:t>
            </a:r>
            <a:r>
              <a:rPr lang="ko-KR" altLang="en-US" sz="2200" b="1" kern="0" dirty="0">
                <a:latin typeface="+mn-ea"/>
                <a:ea typeface="+mn-ea"/>
                <a:cs typeface="Arial" panose="020B0604020202020204" pitchFamily="34" charset="0"/>
              </a:rPr>
              <a:t>으로 </a:t>
            </a:r>
            <a:r>
              <a:rPr lang="ko-KR" altLang="en-US" sz="2200" b="1" kern="0" dirty="0" err="1">
                <a:solidFill>
                  <a:srgbClr val="00B0F0"/>
                </a:solidFill>
                <a:highlight>
                  <a:srgbClr val="FFFF00"/>
                </a:highlight>
                <a:latin typeface="+mn-ea"/>
                <a:ea typeface="+mn-ea"/>
                <a:cs typeface="Arial" panose="020B0604020202020204" pitchFamily="34" charset="0"/>
              </a:rPr>
              <a:t>파이토치</a:t>
            </a:r>
            <a:r>
              <a:rPr lang="ko-KR" altLang="en-US" sz="2200" b="1" kern="0" dirty="0">
                <a:latin typeface="+mn-ea"/>
                <a:ea typeface="+mn-ea"/>
                <a:cs typeface="Arial" panose="020B0604020202020204" pitchFamily="34" charset="0"/>
              </a:rPr>
              <a:t> 사용</a:t>
            </a:r>
            <a:endParaRPr lang="en-US" altLang="ko-KR" sz="2200" b="1" kern="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7E04C6EE-91E8-43CD-9527-B07DCF404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730" y="5082101"/>
            <a:ext cx="6426880" cy="5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b="1" kern="0" dirty="0" err="1">
                <a:latin typeface="+mn-ea"/>
                <a:ea typeface="+mn-ea"/>
                <a:cs typeface="Arial" panose="020B0604020202020204" pitchFamily="34" charset="0"/>
              </a:rPr>
              <a:t>Github</a:t>
            </a:r>
            <a:r>
              <a:rPr lang="ko-KR" altLang="en-US" b="1" kern="0" dirty="0">
                <a:latin typeface="+mn-ea"/>
                <a:ea typeface="+mn-ea"/>
                <a:cs typeface="Arial" panose="020B0604020202020204" pitchFamily="34" charset="0"/>
              </a:rPr>
              <a:t>상 논문 구현언어 </a:t>
            </a:r>
            <a:r>
              <a:rPr lang="ko-KR" altLang="en-US" b="1" kern="0" dirty="0" err="1">
                <a:latin typeface="+mn-ea"/>
                <a:ea typeface="+mn-ea"/>
                <a:cs typeface="Arial" panose="020B0604020202020204" pitchFamily="34" charset="0"/>
              </a:rPr>
              <a:t>파이토치</a:t>
            </a:r>
            <a:r>
              <a:rPr lang="ko-KR" altLang="en-US" b="1" kern="0" dirty="0">
                <a:latin typeface="+mn-ea"/>
                <a:ea typeface="+mn-ea"/>
                <a:cs typeface="Arial" panose="020B0604020202020204" pitchFamily="34" charset="0"/>
              </a:rPr>
              <a:t> 점유율 </a:t>
            </a:r>
            <a:r>
              <a:rPr lang="en-US" altLang="ko-KR" b="1" kern="0" dirty="0">
                <a:latin typeface="+mn-ea"/>
                <a:ea typeface="+mn-ea"/>
                <a:cs typeface="Arial" panose="020B0604020202020204" pitchFamily="34" charset="0"/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876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6156F8-3102-42EB-AA75-0EF3E2A9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48" y="927201"/>
            <a:ext cx="7223304" cy="19706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F0C7F8-3B4A-4A59-9048-17217B74C86E}"/>
              </a:ext>
            </a:extLst>
          </p:cNvPr>
          <p:cNvSpPr/>
          <p:nvPr/>
        </p:nvSpPr>
        <p:spPr>
          <a:xfrm>
            <a:off x="960348" y="1493785"/>
            <a:ext cx="911352" cy="810090"/>
          </a:xfrm>
          <a:prstGeom prst="rect">
            <a:avLst/>
          </a:prstGeom>
          <a:noFill/>
          <a:ln w="7620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7C97CB-A2EE-4BA9-909D-9F22E654A35F}"/>
              </a:ext>
            </a:extLst>
          </p:cNvPr>
          <p:cNvCxnSpPr>
            <a:cxnSpLocks/>
          </p:cNvCxnSpPr>
          <p:nvPr/>
        </p:nvCxnSpPr>
        <p:spPr>
          <a:xfrm flipV="1">
            <a:off x="478159" y="2264722"/>
            <a:ext cx="482189" cy="7751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2A7AF77B-77BA-4DA0-AE3A-A42DDBC4B71B}"/>
              </a:ext>
            </a:extLst>
          </p:cNvPr>
          <p:cNvSpPr/>
          <p:nvPr/>
        </p:nvSpPr>
        <p:spPr>
          <a:xfrm>
            <a:off x="185399" y="3039830"/>
            <a:ext cx="492283" cy="372500"/>
          </a:xfrm>
          <a:prstGeom prst="flowChartConnector">
            <a:avLst/>
          </a:prstGeom>
          <a:noFill/>
          <a:ln w="57150" cap="rnd">
            <a:solidFill>
              <a:srgbClr val="FF0000"/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70F18-B219-4749-B86B-6963F7CE95DC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38F6E98E-6EA8-4A91-BA42-D8A0C68F2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530" y="2986692"/>
            <a:ext cx="5028949" cy="4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1. </a:t>
            </a:r>
            <a:r>
              <a:rPr lang="ko-KR" altLang="en-US" sz="22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데이터 로드 및 가공</a:t>
            </a:r>
            <a:endParaRPr lang="en-US" altLang="ko-KR" sz="2200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74877FC-A33B-421B-A82B-1A1F6C94C7B7}"/>
              </a:ext>
            </a:extLst>
          </p:cNvPr>
          <p:cNvGrpSpPr/>
          <p:nvPr/>
        </p:nvGrpSpPr>
        <p:grpSpPr>
          <a:xfrm>
            <a:off x="619072" y="3726758"/>
            <a:ext cx="917883" cy="2614258"/>
            <a:chOff x="862474" y="3785072"/>
            <a:chExt cx="917883" cy="261425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7C403EA-1C9A-4298-B11A-9E0843FDE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1521" y="4679319"/>
              <a:ext cx="731332" cy="78357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84B49F2-9750-4CF5-A937-4A675B7A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474" y="3785072"/>
              <a:ext cx="816268" cy="87274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C0589E7-82F1-42CD-9493-ED229EC2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521" y="5462889"/>
              <a:ext cx="858836" cy="936441"/>
            </a:xfrm>
            <a:prstGeom prst="rect">
              <a:avLst/>
            </a:prstGeom>
          </p:spPr>
        </p:pic>
      </p:grp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4CD53E94-B01C-40EB-B58B-53DA55353D8A}"/>
              </a:ext>
            </a:extLst>
          </p:cNvPr>
          <p:cNvSpPr/>
          <p:nvPr/>
        </p:nvSpPr>
        <p:spPr>
          <a:xfrm rot="16200000">
            <a:off x="1670207" y="4822486"/>
            <a:ext cx="236657" cy="380606"/>
          </a:xfrm>
          <a:prstGeom prst="downArrow">
            <a:avLst/>
          </a:prstGeom>
          <a:solidFill>
            <a:srgbClr val="00B0F0"/>
          </a:solidFill>
          <a:ln w="9525" cap="rnd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C71F7D-DFD5-4DB6-A80C-E2281FFF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1730" y="3478940"/>
            <a:ext cx="585219" cy="3379060"/>
          </a:xfrm>
          <a:prstGeom prst="rect">
            <a:avLst/>
          </a:prstGeom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B3B878B0-E2D9-4137-8DD3-7B5A87B6937A}"/>
              </a:ext>
            </a:extLst>
          </p:cNvPr>
          <p:cNvSpPr/>
          <p:nvPr/>
        </p:nvSpPr>
        <p:spPr>
          <a:xfrm rot="16200000">
            <a:off x="3023093" y="4825834"/>
            <a:ext cx="236657" cy="380606"/>
          </a:xfrm>
          <a:prstGeom prst="downArrow">
            <a:avLst/>
          </a:prstGeom>
          <a:solidFill>
            <a:srgbClr val="00B0F0"/>
          </a:solidFill>
          <a:ln w="9525" cap="rnd">
            <a:solidFill>
              <a:schemeClr val="bg1">
                <a:lumMod val="50000"/>
              </a:schemeClr>
            </a:solidFill>
            <a:tailEnd type="non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FE9A69E-BE7F-4F57-9828-A488AF8D885D}"/>
              </a:ext>
            </a:extLst>
          </p:cNvPr>
          <p:cNvGrpSpPr/>
          <p:nvPr/>
        </p:nvGrpSpPr>
        <p:grpSpPr>
          <a:xfrm>
            <a:off x="3554985" y="4745778"/>
            <a:ext cx="1743584" cy="540060"/>
            <a:chOff x="3626895" y="4779150"/>
            <a:chExt cx="1743584" cy="54006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E2259D1-C6EE-4DFE-A1A7-C1AE7EEABF52}"/>
                </a:ext>
              </a:extLst>
            </p:cNvPr>
            <p:cNvSpPr/>
            <p:nvPr/>
          </p:nvSpPr>
          <p:spPr>
            <a:xfrm>
              <a:off x="3626895" y="4779150"/>
              <a:ext cx="1743584" cy="540060"/>
            </a:xfrm>
            <a:prstGeom prst="roundRect">
              <a:avLst/>
            </a:prstGeom>
            <a:noFill/>
            <a:ln w="57150" cap="rnd">
              <a:solidFill>
                <a:srgbClr val="00B0F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00B0F0"/>
                  </a:solidFill>
                </a:ln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AA8AAF-6789-4F9C-B6D5-126592D36E96}"/>
                </a:ext>
              </a:extLst>
            </p:cNvPr>
            <p:cNvSpPr txBox="1"/>
            <p:nvPr/>
          </p:nvSpPr>
          <p:spPr>
            <a:xfrm>
              <a:off x="3690024" y="4894460"/>
              <a:ext cx="16173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Data Augmentation</a:t>
              </a:r>
              <a:endParaRPr lang="ko-KR" altLang="en-US" sz="1200" b="1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9CB8DFA-3B53-43C0-836C-4491C12CB1E6}"/>
              </a:ext>
            </a:extLst>
          </p:cNvPr>
          <p:cNvSpPr/>
          <p:nvPr/>
        </p:nvSpPr>
        <p:spPr>
          <a:xfrm>
            <a:off x="5504490" y="4599076"/>
            <a:ext cx="288032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커스텀 데이터로더</a:t>
            </a:r>
            <a:r>
              <a:rPr lang="ko-KR" altLang="en-US" sz="1600" b="1" dirty="0">
                <a:solidFill>
                  <a:srgbClr val="00B0F0"/>
                </a:solidFill>
              </a:rPr>
              <a:t> </a:t>
            </a:r>
            <a:r>
              <a:rPr lang="ko-KR" altLang="en-US" sz="1600" b="1" dirty="0"/>
              <a:t>설계</a:t>
            </a:r>
            <a:endParaRPr lang="en-US" altLang="ko-KR" sz="1600" b="1" dirty="0"/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Data Augmentation</a:t>
            </a:r>
            <a:r>
              <a:rPr lang="en-US" altLang="ko-KR" sz="1600" b="1" dirty="0">
                <a:solidFill>
                  <a:srgbClr val="00B0F0"/>
                </a:solidFill>
              </a:rPr>
              <a:t> </a:t>
            </a:r>
            <a:r>
              <a:rPr lang="ko-KR" altLang="en-US" sz="1600" b="1" dirty="0"/>
              <a:t>필요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041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5">
            <a:extLst>
              <a:ext uri="{FF2B5EF4-FFF2-40B4-BE49-F238E27FC236}">
                <a16:creationId xmlns:a16="http://schemas.microsoft.com/office/drawing/2014/main" id="{5FB2C34C-3CAE-444D-A55A-575EEC6F6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988" y="908720"/>
            <a:ext cx="2325745" cy="6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36000" rIns="36000" bIns="36000" anchor="ctr" anchorCtr="0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vl="0" eaLnBrk="1" latinLnBrk="0" hangingPunct="1">
              <a:defRPr/>
            </a:pPr>
            <a:r>
              <a:rPr lang="en-US" altLang="ko-KR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(1) </a:t>
            </a:r>
            <a:r>
              <a:rPr lang="ko-KR" altLang="en-US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커스텀 데이터로더</a:t>
            </a:r>
            <a:endParaRPr lang="en-US" altLang="ko-KR" b="1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5829977-F4FE-4EFA-B9B8-BA688CFFAE9F}"/>
              </a:ext>
            </a:extLst>
          </p:cNvPr>
          <p:cNvSpPr/>
          <p:nvPr/>
        </p:nvSpPr>
        <p:spPr>
          <a:xfrm>
            <a:off x="881590" y="1583795"/>
            <a:ext cx="8946740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class </a:t>
            </a:r>
            <a:r>
              <a:rPr lang="en-US" sz="1600" b="1" dirty="0" err="1"/>
              <a:t>Custom_dataloader</a:t>
            </a:r>
            <a:r>
              <a:rPr lang="en-US" sz="1600" b="1" dirty="0"/>
              <a:t>(Dataset):</a:t>
            </a:r>
          </a:p>
          <a:p>
            <a:r>
              <a:rPr lang="en-US" sz="1600" b="1" dirty="0"/>
              <a:t>    def __</a:t>
            </a:r>
            <a:r>
              <a:rPr lang="en-US" sz="1600" b="1" dirty="0" err="1"/>
              <a:t>init</a:t>
            </a:r>
            <a:r>
              <a:rPr lang="en-US" sz="1600" b="1" dirty="0"/>
              <a:t>__(self, mode , </a:t>
            </a:r>
            <a:r>
              <a:rPr lang="en-US" sz="1600" b="1" dirty="0" err="1"/>
              <a:t>datapath</a:t>
            </a:r>
            <a:r>
              <a:rPr lang="en-US" sz="1600" b="1" dirty="0"/>
              <a:t>, </a:t>
            </a:r>
            <a:r>
              <a:rPr lang="en-US" sz="1600" b="1" dirty="0" err="1"/>
              <a:t>img_w</a:t>
            </a:r>
            <a:r>
              <a:rPr lang="en-US" sz="1600" b="1" dirty="0"/>
              <a:t>, </a:t>
            </a:r>
            <a:r>
              <a:rPr lang="en-US" sz="1600" b="1" dirty="0" err="1"/>
              <a:t>img_h</a:t>
            </a:r>
            <a:r>
              <a:rPr lang="en-US" sz="1600" b="1" dirty="0"/>
              <a:t>, transform=None):</a:t>
            </a:r>
          </a:p>
          <a:p>
            <a:r>
              <a:rPr lang="en-US" sz="1600" b="1" dirty="0"/>
              <a:t>        → </a:t>
            </a:r>
            <a:r>
              <a:rPr lang="ko-KR" altLang="en-US" sz="1600" b="1" dirty="0">
                <a:solidFill>
                  <a:srgbClr val="00B0F0"/>
                </a:solidFill>
              </a:rPr>
              <a:t>클래스 </a:t>
            </a:r>
            <a:r>
              <a:rPr lang="ko-KR" altLang="en-US" sz="1600" b="1" dirty="0" err="1">
                <a:solidFill>
                  <a:srgbClr val="00B0F0"/>
                </a:solidFill>
              </a:rPr>
              <a:t>호출시</a:t>
            </a:r>
            <a:r>
              <a:rPr lang="ko-KR" altLang="en-US" sz="1600" b="1" dirty="0">
                <a:solidFill>
                  <a:srgbClr val="00B0F0"/>
                </a:solidFill>
              </a:rPr>
              <a:t> 실행</a:t>
            </a:r>
            <a:r>
              <a:rPr lang="ko-KR" altLang="en-US" sz="1600" b="1" dirty="0"/>
              <a:t>되는 </a:t>
            </a:r>
            <a:r>
              <a:rPr lang="en-US" altLang="ko-KR" sz="1600" b="1" dirty="0" err="1"/>
              <a:t>init</a:t>
            </a:r>
            <a:r>
              <a:rPr lang="ko-KR" altLang="en-US" sz="1600" b="1" dirty="0"/>
              <a:t>함수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    def </a:t>
            </a:r>
            <a:r>
              <a:rPr lang="en-US" sz="1600" b="1" dirty="0" err="1"/>
              <a:t>full_load</a:t>
            </a:r>
            <a:r>
              <a:rPr lang="en-US" sz="1600" b="1" dirty="0"/>
              <a:t>(self):</a:t>
            </a:r>
          </a:p>
          <a:p>
            <a:r>
              <a:rPr lang="en-US" sz="1600" b="1" dirty="0"/>
              <a:t>        → </a:t>
            </a:r>
            <a:r>
              <a:rPr lang="ko-KR" altLang="en-US" sz="1600" b="1" dirty="0"/>
              <a:t>이미지가 저장된 폴더로부터 </a:t>
            </a:r>
            <a:r>
              <a:rPr lang="ko-KR" altLang="en-US" sz="1600" b="1" dirty="0" err="1">
                <a:solidFill>
                  <a:srgbClr val="00B0F0"/>
                </a:solidFill>
              </a:rPr>
              <a:t>전체이미지</a:t>
            </a:r>
            <a:r>
              <a:rPr lang="ko-KR" altLang="en-US" sz="1600" b="1" dirty="0">
                <a:solidFill>
                  <a:srgbClr val="00B0F0"/>
                </a:solidFill>
              </a:rPr>
              <a:t> 불러오기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endParaRPr lang="en-US" sz="1600" b="1" dirty="0"/>
          </a:p>
          <a:p>
            <a:r>
              <a:rPr lang="en-US" sz="1600" b="1" dirty="0"/>
              <a:t>    def </a:t>
            </a:r>
            <a:r>
              <a:rPr lang="en-US" sz="1600" b="1" dirty="0" err="1"/>
              <a:t>csv_exist</a:t>
            </a:r>
            <a:r>
              <a:rPr lang="en-US" sz="1600" b="1" dirty="0"/>
              <a:t>(self):</a:t>
            </a:r>
          </a:p>
          <a:p>
            <a:r>
              <a:rPr lang="en-US" sz="1600" b="1" dirty="0"/>
              <a:t>        → </a:t>
            </a:r>
            <a:r>
              <a:rPr lang="ko-KR" altLang="en-US" sz="1600" b="1" dirty="0"/>
              <a:t>이미지가 저장된 </a:t>
            </a:r>
            <a:r>
              <a:rPr lang="en-US" sz="1600" b="1" dirty="0">
                <a:solidFill>
                  <a:srgbClr val="00B0F0"/>
                </a:solidFill>
              </a:rPr>
              <a:t>csv</a:t>
            </a:r>
            <a:r>
              <a:rPr lang="ko-KR" altLang="en-US" sz="1600" b="1" dirty="0">
                <a:solidFill>
                  <a:srgbClr val="00B0F0"/>
                </a:solidFill>
              </a:rPr>
              <a:t>파일이 있으면</a:t>
            </a:r>
            <a:r>
              <a:rPr lang="en-US" sz="1600" b="1" dirty="0">
                <a:solidFill>
                  <a:srgbClr val="00B0F0"/>
                </a:solidFill>
              </a:rPr>
              <a:t> </a:t>
            </a:r>
            <a:r>
              <a:rPr lang="ko-KR" altLang="en-US" sz="1600" b="1" dirty="0">
                <a:solidFill>
                  <a:srgbClr val="00B0F0"/>
                </a:solidFill>
              </a:rPr>
              <a:t>호출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r>
              <a:rPr lang="en-US" sz="1600" b="1" dirty="0"/>
              <a:t>       </a:t>
            </a:r>
          </a:p>
          <a:p>
            <a:r>
              <a:rPr lang="en-US" sz="1600" b="1" dirty="0"/>
              <a:t>    def __</a:t>
            </a:r>
            <a:r>
              <a:rPr lang="en-US" sz="1600" b="1" dirty="0" err="1"/>
              <a:t>len</a:t>
            </a:r>
            <a:r>
              <a:rPr lang="en-US" sz="1600" b="1" dirty="0"/>
              <a:t>__(self):</a:t>
            </a:r>
          </a:p>
          <a:p>
            <a:r>
              <a:rPr lang="en-US" sz="1600" b="1" dirty="0"/>
              <a:t>        return </a:t>
            </a:r>
            <a:r>
              <a:rPr lang="en-US" sz="1600" b="1" dirty="0" err="1"/>
              <a:t>len</a:t>
            </a:r>
            <a:r>
              <a:rPr lang="en-US" sz="1600" b="1" dirty="0"/>
              <a:t>(</a:t>
            </a:r>
            <a:r>
              <a:rPr lang="en-US" sz="1600" b="1" dirty="0" err="1"/>
              <a:t>self.images</a:t>
            </a:r>
            <a:r>
              <a:rPr lang="en-US" sz="1600" b="1" dirty="0"/>
              <a:t>) </a:t>
            </a:r>
          </a:p>
          <a:p>
            <a:r>
              <a:rPr lang="en-US" sz="1600" b="1" dirty="0"/>
              <a:t>        → </a:t>
            </a:r>
            <a:r>
              <a:rPr lang="ko-KR" altLang="en-US" sz="1600" b="1" dirty="0"/>
              <a:t>저장된 </a:t>
            </a:r>
            <a:r>
              <a:rPr lang="ko-KR" altLang="en-US" sz="1600" b="1" dirty="0">
                <a:solidFill>
                  <a:srgbClr val="00B0F0"/>
                </a:solidFill>
              </a:rPr>
              <a:t>이미지의 길이 </a:t>
            </a:r>
            <a:r>
              <a:rPr lang="ko-KR" altLang="en-US" sz="1600" b="1" dirty="0"/>
              <a:t>반환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b="1" dirty="0"/>
              <a:t>    def __</a:t>
            </a:r>
            <a:r>
              <a:rPr lang="en-US" sz="1600" b="1" dirty="0" err="1"/>
              <a:t>getitem</a:t>
            </a:r>
            <a:r>
              <a:rPr lang="en-US" sz="1600" b="1" dirty="0"/>
              <a:t>__(self, </a:t>
            </a:r>
            <a:r>
              <a:rPr lang="en-US" sz="1600" b="1" dirty="0" err="1"/>
              <a:t>idx</a:t>
            </a:r>
            <a:r>
              <a:rPr lang="en-US" sz="1600" b="1" dirty="0"/>
              <a:t>):</a:t>
            </a:r>
          </a:p>
          <a:p>
            <a:r>
              <a:rPr lang="en-US" sz="1600" b="1" dirty="0"/>
              <a:t>        data = {＇image＇:</a:t>
            </a:r>
            <a:r>
              <a:rPr lang="en-US" sz="1600" b="1" dirty="0" err="1"/>
              <a:t>img</a:t>
            </a:r>
            <a:r>
              <a:rPr lang="en-US" sz="1600" b="1" dirty="0"/>
              <a:t>, ＇</a:t>
            </a:r>
            <a:r>
              <a:rPr lang="en-US" sz="1600" b="1" dirty="0" err="1"/>
              <a:t>label＇:label</a:t>
            </a:r>
            <a:r>
              <a:rPr lang="en-US" sz="1600" b="1" dirty="0"/>
              <a:t>}</a:t>
            </a:r>
          </a:p>
          <a:p>
            <a:r>
              <a:rPr lang="en-US" sz="1600" b="1" dirty="0"/>
              <a:t>        return data</a:t>
            </a:r>
          </a:p>
          <a:p>
            <a:r>
              <a:rPr lang="en-US" sz="1600" b="1" dirty="0"/>
              <a:t>        → index</a:t>
            </a:r>
            <a:r>
              <a:rPr lang="ko-KR" altLang="en-US" sz="1600" b="1" dirty="0"/>
              <a:t>값을 받아 해당 </a:t>
            </a:r>
            <a:r>
              <a:rPr lang="en-US" altLang="ko-KR" sz="1600" b="1" dirty="0"/>
              <a:t>index</a:t>
            </a:r>
            <a:r>
              <a:rPr lang="ko-KR" altLang="en-US" sz="1600" b="1" dirty="0"/>
              <a:t>의 </a:t>
            </a:r>
            <a:r>
              <a:rPr lang="ko-KR" altLang="en-US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이미지와 라벨</a:t>
            </a:r>
            <a:r>
              <a:rPr lang="ko-KR" altLang="en-US" sz="1600" b="1" dirty="0"/>
              <a:t>을 </a:t>
            </a:r>
            <a:r>
              <a:rPr lang="ko-KR" altLang="en-US" sz="16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딕셔너리</a:t>
            </a:r>
            <a:r>
              <a:rPr lang="ko-KR" altLang="en-US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 형태</a:t>
            </a:r>
            <a:r>
              <a:rPr lang="ko-KR" altLang="en-US" sz="1600" b="1" dirty="0"/>
              <a:t>로 반환</a:t>
            </a:r>
            <a:endParaRPr lang="en-US" sz="1600" b="1" dirty="0"/>
          </a:p>
          <a:p>
            <a:endParaRPr lang="en-US" sz="1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4F9F1-3AC4-45CC-BE5F-1D6DCBFF34AF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6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B0D4EA5-380B-44D4-AAF8-EFB774018C47}"/>
              </a:ext>
            </a:extLst>
          </p:cNvPr>
          <p:cNvGrpSpPr/>
          <p:nvPr/>
        </p:nvGrpSpPr>
        <p:grpSpPr>
          <a:xfrm>
            <a:off x="449780" y="1538790"/>
            <a:ext cx="8241783" cy="4410490"/>
            <a:chOff x="496795" y="1088740"/>
            <a:chExt cx="8241783" cy="441049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F5A910A-5C68-4156-9434-22EF3774D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50" t="27138" r="4517" b="12459"/>
            <a:stretch/>
          </p:blipFill>
          <p:spPr>
            <a:xfrm>
              <a:off x="496795" y="1088740"/>
              <a:ext cx="8241783" cy="351039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98320B-E895-42FA-B269-48C7B9273943}"/>
                </a:ext>
              </a:extLst>
            </p:cNvPr>
            <p:cNvSpPr/>
            <p:nvPr/>
          </p:nvSpPr>
          <p:spPr>
            <a:xfrm>
              <a:off x="2501770" y="1223755"/>
              <a:ext cx="630070" cy="3285365"/>
            </a:xfrm>
            <a:prstGeom prst="rect">
              <a:avLst/>
            </a:prstGeom>
            <a:noFill/>
            <a:ln w="76200" cap="rnd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5E44790-0AAF-43C0-9B90-A6B9710CED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1600" y="4503449"/>
              <a:ext cx="1755197" cy="567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C40455A-B0A5-4444-881B-982D24B8341A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5499230"/>
              <a:ext cx="405045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A12372F-430C-4DD3-A70A-3D83F5D980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600" y="4503449"/>
              <a:ext cx="3876" cy="99578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CF9EAB-946E-4843-BD6E-C970A3151055}"/>
              </a:ext>
            </a:extLst>
          </p:cNvPr>
          <p:cNvSpPr/>
          <p:nvPr/>
        </p:nvSpPr>
        <p:spPr>
          <a:xfrm>
            <a:off x="1196625" y="5451389"/>
            <a:ext cx="697832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2020</a:t>
            </a:r>
            <a:r>
              <a:rPr lang="ko-KR" altLang="en-US" sz="1600" b="1" dirty="0"/>
              <a:t>년 발표된 </a:t>
            </a:r>
            <a:r>
              <a:rPr lang="en-US" altLang="ko-KR" sz="1600" b="1" dirty="0"/>
              <a:t>[4]</a:t>
            </a:r>
            <a:r>
              <a:rPr lang="ko-KR" altLang="en-US" sz="1600" b="1" dirty="0"/>
              <a:t> 논문 참고 </a:t>
            </a:r>
            <a:r>
              <a:rPr lang="en-US" altLang="ko-KR" sz="1600" b="1" dirty="0"/>
              <a:t>ImageNet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validation set 2000</a:t>
            </a:r>
            <a:r>
              <a:rPr lang="ko-KR" altLang="en-US" sz="1600" b="1" dirty="0"/>
              <a:t>장에 대한</a:t>
            </a:r>
          </a:p>
          <a:p>
            <a:pPr algn="ctr"/>
            <a:endParaRPr lang="ko-KR" altLang="en-US" sz="1600" b="1" dirty="0"/>
          </a:p>
          <a:p>
            <a:pPr algn="ctr"/>
            <a:r>
              <a:rPr lang="ko-KR" altLang="en-US" sz="1600" b="1" dirty="0"/>
              <a:t>→ </a:t>
            </a:r>
            <a:r>
              <a:rPr lang="ko-KR" altLang="en-US" sz="1600" b="1" dirty="0">
                <a:solidFill>
                  <a:srgbClr val="00B0F0"/>
                </a:solidFill>
                <a:highlight>
                  <a:srgbClr val="FFFF00"/>
                </a:highlight>
              </a:rPr>
              <a:t>이미지 처리속도</a:t>
            </a:r>
            <a:r>
              <a:rPr lang="ko-KR" altLang="en-US" sz="1600" b="1" dirty="0"/>
              <a:t>가 가장 빠른 </a:t>
            </a:r>
            <a:r>
              <a:rPr lang="en-US" altLang="ko-KR" sz="16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Albumentations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26777-8566-4F68-9D34-2046D383E704}"/>
              </a:ext>
            </a:extLst>
          </p:cNvPr>
          <p:cNvSpPr txBox="1"/>
          <p:nvPr/>
        </p:nvSpPr>
        <p:spPr>
          <a:xfrm>
            <a:off x="3243023" y="1092416"/>
            <a:ext cx="265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1" latinLnBrk="0" hangingPunct="1">
              <a:defRPr/>
            </a:pPr>
            <a:r>
              <a:rPr lang="en-US" altLang="ko-KR" sz="1800" b="1" kern="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00589A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  <a:cs typeface="Arial" panose="020B0604020202020204" pitchFamily="34" charset="0"/>
              </a:rPr>
              <a:t>(2) Data Augmentation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F58CB9-BA1B-4A0D-985C-C878198DFF27}"/>
              </a:ext>
            </a:extLst>
          </p:cNvPr>
          <p:cNvSpPr txBox="1"/>
          <p:nvPr/>
        </p:nvSpPr>
        <p:spPr bwMode="auto">
          <a:xfrm>
            <a:off x="478159" y="242257"/>
            <a:ext cx="82134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ko-KR" sz="3200" b="1" dirty="0">
                <a:solidFill>
                  <a:srgbClr val="3F3F3F"/>
                </a:solidFill>
                <a:latin typeface="나눔고딕 ExtraBold" pitchFamily="50" charset="-127"/>
                <a:ea typeface="나눔고딕 ExtraBold" pitchFamily="50" charset="-127"/>
              </a:rPr>
              <a:t>IV</a:t>
            </a:r>
            <a:r>
              <a:rPr kumimoji="0" lang="en-US" altLang="ko-KR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. </a:t>
            </a:r>
            <a:r>
              <a:rPr kumimoji="0" lang="ko-KR" altLang="en-US" sz="30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파이프라인</a:t>
            </a:r>
            <a:endParaRPr lang="ko-KR" altLang="en-US" sz="3200" kern="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rgbClr val="00589A"/>
                  </a:gs>
                </a:gsLst>
                <a:lin ang="5400000" scaled="0"/>
              </a:gradFill>
              <a:latin typeface="나눔고딕 ExtraBold" pitchFamily="50" charset="-127"/>
              <a:ea typeface="나눔고딕 ExtraBold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5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rnd">
          <a:solidFill>
            <a:schemeClr val="bg1">
              <a:lumMod val="50000"/>
            </a:schemeClr>
          </a:solidFill>
          <a:tailEnd type="non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gradFill>
            <a:gsLst>
              <a:gs pos="0">
                <a:srgbClr val="C00000">
                  <a:alpha val="0"/>
                </a:srgbClr>
              </a:gs>
              <a:gs pos="79618">
                <a:schemeClr val="bg1">
                  <a:lumMod val="65000"/>
                </a:schemeClr>
              </a:gs>
              <a:gs pos="14000">
                <a:schemeClr val="tx1">
                  <a:lumMod val="50000"/>
                  <a:lumOff val="50000"/>
                </a:schemeClr>
              </a:gs>
              <a:gs pos="100000">
                <a:srgbClr val="C00000">
                  <a:alpha val="0"/>
                </a:srgbClr>
              </a:gs>
            </a:gsLst>
            <a:lin ang="54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9051</TotalTime>
  <Words>2098</Words>
  <Application>Microsoft Office PowerPoint</Application>
  <PresentationFormat>화면 슬라이드 쇼(4:3)</PresentationFormat>
  <Paragraphs>388</Paragraphs>
  <Slides>34</Slides>
  <Notes>34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굴림</vt:lpstr>
      <vt:lpstr>Cambria Math</vt:lpstr>
      <vt:lpstr>Wingdings</vt:lpstr>
      <vt:lpstr>나눔고딕 ExtraBold</vt:lpstr>
      <vt:lpstr>Arial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김형준</cp:lastModifiedBy>
  <cp:revision>1074</cp:revision>
  <cp:lastPrinted>2019-07-18T04:10:52Z</cp:lastPrinted>
  <dcterms:created xsi:type="dcterms:W3CDTF">2015-01-08T13:06:47Z</dcterms:created>
  <dcterms:modified xsi:type="dcterms:W3CDTF">2020-12-17T05:03:32Z</dcterms:modified>
</cp:coreProperties>
</file>